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57" r:id="rId2"/>
    <p:sldId id="258" r:id="rId3"/>
    <p:sldId id="259" r:id="rId4"/>
    <p:sldId id="260" r:id="rId5"/>
    <p:sldId id="262" r:id="rId6"/>
    <p:sldId id="284" r:id="rId7"/>
    <p:sldId id="294" r:id="rId8"/>
    <p:sldId id="302" r:id="rId9"/>
    <p:sldId id="301" r:id="rId10"/>
    <p:sldId id="303" r:id="rId11"/>
    <p:sldId id="305" r:id="rId12"/>
    <p:sldId id="306" r:id="rId13"/>
    <p:sldId id="304" r:id="rId14"/>
    <p:sldId id="307" r:id="rId15"/>
    <p:sldId id="300" r:id="rId16"/>
    <p:sldId id="30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4" autoAdjust="0"/>
    <p:restoredTop sz="94660"/>
  </p:normalViewPr>
  <p:slideViewPr>
    <p:cSldViewPr snapToGrid="0">
      <p:cViewPr>
        <p:scale>
          <a:sx n="70" d="100"/>
          <a:sy n="70" d="100"/>
        </p:scale>
        <p:origin x="668"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5B022-3DBB-4344-B15E-83EE53B16D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B606BB-D1AD-47E4-A73D-EDCF48B1F080}">
      <dgm:prSet/>
      <dgm:spPr/>
      <dgm:t>
        <a:bodyPr/>
        <a:lstStyle/>
        <a:p>
          <a:r>
            <a:rPr lang="en-US">
              <a:latin typeface="Gill Sans MT" panose="020B0502020104020203" pitchFamily="34" charset="0"/>
            </a:rPr>
            <a:t>1. Overview of Geographical Indications in CARIFORUM</a:t>
          </a:r>
        </a:p>
      </dgm:t>
    </dgm:pt>
    <dgm:pt modelId="{A70C44CC-45D5-453D-B424-22A3A34C1EED}" type="parTrans" cxnId="{E08A0FF8-CA57-4153-B91B-3AAECA6AE37E}">
      <dgm:prSet/>
      <dgm:spPr/>
      <dgm:t>
        <a:bodyPr/>
        <a:lstStyle/>
        <a:p>
          <a:endParaRPr lang="en-US"/>
        </a:p>
      </dgm:t>
    </dgm:pt>
    <dgm:pt modelId="{ECDD3026-9222-41D6-9430-BC57DD9263B6}" type="sibTrans" cxnId="{E08A0FF8-CA57-4153-B91B-3AAECA6AE37E}">
      <dgm:prSet/>
      <dgm:spPr/>
      <dgm:t>
        <a:bodyPr/>
        <a:lstStyle/>
        <a:p>
          <a:endParaRPr lang="en-US"/>
        </a:p>
      </dgm:t>
    </dgm:pt>
    <dgm:pt modelId="{06B14436-0A19-4162-8CFF-9F794EE60780}">
      <dgm:prSet/>
      <dgm:spPr/>
      <dgm:t>
        <a:bodyPr/>
        <a:lstStyle/>
        <a:p>
          <a:r>
            <a:rPr lang="en-GB" dirty="0">
              <a:latin typeface="Gill Sans MT" panose="020B0502020104020203" pitchFamily="34" charset="0"/>
            </a:rPr>
            <a:t>2. Methodology for identifying local quality origin products </a:t>
          </a:r>
          <a:endParaRPr lang="en-US" dirty="0">
            <a:latin typeface="Gill Sans MT" panose="020B0502020104020203" pitchFamily="34" charset="0"/>
          </a:endParaRPr>
        </a:p>
      </dgm:t>
    </dgm:pt>
    <dgm:pt modelId="{B405F739-1593-4716-8C5A-027CF664CC1B}" type="parTrans" cxnId="{EBCCC597-AA4F-4BE8-8C9F-BC567F50FE83}">
      <dgm:prSet/>
      <dgm:spPr/>
      <dgm:t>
        <a:bodyPr/>
        <a:lstStyle/>
        <a:p>
          <a:endParaRPr lang="en-US"/>
        </a:p>
      </dgm:t>
    </dgm:pt>
    <dgm:pt modelId="{0678360F-0E57-404C-9C47-6A38D59DF5EC}" type="sibTrans" cxnId="{EBCCC597-AA4F-4BE8-8C9F-BC567F50FE83}">
      <dgm:prSet/>
      <dgm:spPr/>
      <dgm:t>
        <a:bodyPr/>
        <a:lstStyle/>
        <a:p>
          <a:endParaRPr lang="en-US"/>
        </a:p>
      </dgm:t>
    </dgm:pt>
    <dgm:pt modelId="{7C82B46D-16CD-40EE-8EF1-27004B89E7E7}">
      <dgm:prSet/>
      <dgm:spPr/>
      <dgm:t>
        <a:bodyPr/>
        <a:lstStyle/>
        <a:p>
          <a:r>
            <a:rPr lang="en-GB" dirty="0">
              <a:latin typeface="Gill Sans MT" panose="020B0502020104020203" pitchFamily="34" charset="0"/>
            </a:rPr>
            <a:t>3. Promoting export competitiveness through GIs </a:t>
          </a:r>
          <a:endParaRPr lang="en-US" dirty="0">
            <a:latin typeface="Gill Sans MT" panose="020B0502020104020203" pitchFamily="34" charset="0"/>
          </a:endParaRPr>
        </a:p>
      </dgm:t>
    </dgm:pt>
    <dgm:pt modelId="{65C47F0B-92EE-4586-AAAB-F7E8BAE5FBC6}" type="parTrans" cxnId="{9659CFB0-4886-41F7-87ED-51A3159A3E9D}">
      <dgm:prSet/>
      <dgm:spPr/>
      <dgm:t>
        <a:bodyPr/>
        <a:lstStyle/>
        <a:p>
          <a:endParaRPr lang="en-US"/>
        </a:p>
      </dgm:t>
    </dgm:pt>
    <dgm:pt modelId="{F59042A4-7A8A-483C-8535-799B360ADC9F}" type="sibTrans" cxnId="{9659CFB0-4886-41F7-87ED-51A3159A3E9D}">
      <dgm:prSet/>
      <dgm:spPr/>
      <dgm:t>
        <a:bodyPr/>
        <a:lstStyle/>
        <a:p>
          <a:endParaRPr lang="en-US"/>
        </a:p>
      </dgm:t>
    </dgm:pt>
    <dgm:pt modelId="{63FF599C-543F-4FD1-B2B4-C797992E74E8}">
      <dgm:prSet/>
      <dgm:spPr/>
      <dgm:t>
        <a:bodyPr/>
        <a:lstStyle/>
        <a:p>
          <a:r>
            <a:rPr lang="en-US" dirty="0">
              <a:latin typeface="Gill Sans MT" panose="020B0502020104020203" pitchFamily="34" charset="0"/>
            </a:rPr>
            <a:t>4. </a:t>
          </a:r>
          <a:r>
            <a:rPr lang="en-GB" dirty="0">
              <a:latin typeface="Gill Sans MT" panose="020B0502020104020203" pitchFamily="34" charset="0"/>
            </a:rPr>
            <a:t>Integration of GIs into Market Access Strategies</a:t>
          </a:r>
          <a:endParaRPr lang="en-US" dirty="0">
            <a:latin typeface="Gill Sans MT" panose="020B0502020104020203" pitchFamily="34" charset="0"/>
          </a:endParaRPr>
        </a:p>
      </dgm:t>
    </dgm:pt>
    <dgm:pt modelId="{516C54D3-6DDA-4D0F-BDA1-D6437D0C44D2}" type="parTrans" cxnId="{09EFCAE8-41DE-4481-A137-13EE79403799}">
      <dgm:prSet/>
      <dgm:spPr/>
      <dgm:t>
        <a:bodyPr/>
        <a:lstStyle/>
        <a:p>
          <a:endParaRPr lang="en-GB"/>
        </a:p>
      </dgm:t>
    </dgm:pt>
    <dgm:pt modelId="{20D25F05-CE72-4113-827C-CD1E05AF6976}" type="sibTrans" cxnId="{09EFCAE8-41DE-4481-A137-13EE79403799}">
      <dgm:prSet/>
      <dgm:spPr/>
      <dgm:t>
        <a:bodyPr/>
        <a:lstStyle/>
        <a:p>
          <a:endParaRPr lang="en-GB"/>
        </a:p>
      </dgm:t>
    </dgm:pt>
    <dgm:pt modelId="{803E33CB-302A-4C46-AEBC-1D54EB2ACC47}">
      <dgm:prSet/>
      <dgm:spPr/>
      <dgm:t>
        <a:bodyPr/>
        <a:lstStyle/>
        <a:p>
          <a:r>
            <a:rPr lang="en-GB">
              <a:latin typeface="Gill Sans MT" panose="020B0502020104020203" pitchFamily="34" charset="0"/>
            </a:rPr>
            <a:t>5. Capacity Building requirements for strengthening competitiveness</a:t>
          </a:r>
          <a:endParaRPr lang="en-US">
            <a:latin typeface="Gill Sans MT" panose="020B0502020104020203" pitchFamily="34" charset="0"/>
          </a:endParaRPr>
        </a:p>
      </dgm:t>
    </dgm:pt>
    <dgm:pt modelId="{07E5D629-395D-44E3-B116-ABA11C194DD9}" type="parTrans" cxnId="{4D67EE85-55B9-475A-BFC0-1E0622135B77}">
      <dgm:prSet/>
      <dgm:spPr/>
      <dgm:t>
        <a:bodyPr/>
        <a:lstStyle/>
        <a:p>
          <a:endParaRPr lang="en-GB"/>
        </a:p>
      </dgm:t>
    </dgm:pt>
    <dgm:pt modelId="{B834970C-C0F8-464F-9550-03ADCFF4CBFA}" type="sibTrans" cxnId="{4D67EE85-55B9-475A-BFC0-1E0622135B77}">
      <dgm:prSet/>
      <dgm:spPr/>
      <dgm:t>
        <a:bodyPr/>
        <a:lstStyle/>
        <a:p>
          <a:endParaRPr lang="en-GB"/>
        </a:p>
      </dgm:t>
    </dgm:pt>
    <dgm:pt modelId="{5BCD6CB8-9F6A-41BA-BBF0-6A8B10E3E31C}">
      <dgm:prSet/>
      <dgm:spPr/>
      <dgm:t>
        <a:bodyPr/>
        <a:lstStyle/>
        <a:p>
          <a:r>
            <a:rPr lang="en-US" dirty="0">
              <a:latin typeface="Gill Sans MT" panose="020B0502020104020203" pitchFamily="34" charset="0"/>
            </a:rPr>
            <a:t>6. Conclusion</a:t>
          </a:r>
        </a:p>
      </dgm:t>
    </dgm:pt>
    <dgm:pt modelId="{FD0D04C4-FCC5-4368-B7E1-621B70B75B6B}" type="parTrans" cxnId="{AE27B20E-346B-4CFC-BEFF-72D02C2F1B70}">
      <dgm:prSet/>
      <dgm:spPr/>
      <dgm:t>
        <a:bodyPr/>
        <a:lstStyle/>
        <a:p>
          <a:endParaRPr lang="en-GB"/>
        </a:p>
      </dgm:t>
    </dgm:pt>
    <dgm:pt modelId="{8A3732BD-B1B9-4ADE-80A1-29DE19E28C8A}" type="sibTrans" cxnId="{AE27B20E-346B-4CFC-BEFF-72D02C2F1B70}">
      <dgm:prSet/>
      <dgm:spPr/>
      <dgm:t>
        <a:bodyPr/>
        <a:lstStyle/>
        <a:p>
          <a:endParaRPr lang="en-GB"/>
        </a:p>
      </dgm:t>
    </dgm:pt>
    <dgm:pt modelId="{64D705F3-6E68-4E51-A974-642ABAFCC5B1}" type="pres">
      <dgm:prSet presAssocID="{26C5B022-3DBB-4344-B15E-83EE53B16DFD}" presName="linear" presStyleCnt="0">
        <dgm:presLayoutVars>
          <dgm:animLvl val="lvl"/>
          <dgm:resizeHandles val="exact"/>
        </dgm:presLayoutVars>
      </dgm:prSet>
      <dgm:spPr/>
    </dgm:pt>
    <dgm:pt modelId="{74128B1C-C485-491D-8F43-A9B472C7C784}" type="pres">
      <dgm:prSet presAssocID="{27B606BB-D1AD-47E4-A73D-EDCF48B1F080}" presName="parentText" presStyleLbl="node1" presStyleIdx="0" presStyleCnt="6">
        <dgm:presLayoutVars>
          <dgm:chMax val="0"/>
          <dgm:bulletEnabled val="1"/>
        </dgm:presLayoutVars>
      </dgm:prSet>
      <dgm:spPr/>
    </dgm:pt>
    <dgm:pt modelId="{570F4443-65A5-4CAA-BE59-A97183D0C035}" type="pres">
      <dgm:prSet presAssocID="{ECDD3026-9222-41D6-9430-BC57DD9263B6}" presName="spacer" presStyleCnt="0"/>
      <dgm:spPr/>
    </dgm:pt>
    <dgm:pt modelId="{C0653A4E-E8AC-492F-A477-38A332658B0B}" type="pres">
      <dgm:prSet presAssocID="{06B14436-0A19-4162-8CFF-9F794EE60780}" presName="parentText" presStyleLbl="node1" presStyleIdx="1" presStyleCnt="6">
        <dgm:presLayoutVars>
          <dgm:chMax val="0"/>
          <dgm:bulletEnabled val="1"/>
        </dgm:presLayoutVars>
      </dgm:prSet>
      <dgm:spPr/>
    </dgm:pt>
    <dgm:pt modelId="{FB621C68-7A9F-404D-9412-576745C2FB02}" type="pres">
      <dgm:prSet presAssocID="{0678360F-0E57-404C-9C47-6A38D59DF5EC}" presName="spacer" presStyleCnt="0"/>
      <dgm:spPr/>
    </dgm:pt>
    <dgm:pt modelId="{D5814CF8-FE70-4CF3-BD1C-45594C895088}" type="pres">
      <dgm:prSet presAssocID="{7C82B46D-16CD-40EE-8EF1-27004B89E7E7}" presName="parentText" presStyleLbl="node1" presStyleIdx="2" presStyleCnt="6">
        <dgm:presLayoutVars>
          <dgm:chMax val="0"/>
          <dgm:bulletEnabled val="1"/>
        </dgm:presLayoutVars>
      </dgm:prSet>
      <dgm:spPr/>
    </dgm:pt>
    <dgm:pt modelId="{7B909DEE-4F3C-4B57-84F2-DF60FFA371C5}" type="pres">
      <dgm:prSet presAssocID="{F59042A4-7A8A-483C-8535-799B360ADC9F}" presName="spacer" presStyleCnt="0"/>
      <dgm:spPr/>
    </dgm:pt>
    <dgm:pt modelId="{4DFB4E2D-25D5-429C-B063-DB9BC0E828F5}" type="pres">
      <dgm:prSet presAssocID="{63FF599C-543F-4FD1-B2B4-C797992E74E8}" presName="parentText" presStyleLbl="node1" presStyleIdx="3" presStyleCnt="6">
        <dgm:presLayoutVars>
          <dgm:chMax val="0"/>
          <dgm:bulletEnabled val="1"/>
        </dgm:presLayoutVars>
      </dgm:prSet>
      <dgm:spPr/>
    </dgm:pt>
    <dgm:pt modelId="{040F3EAC-B9C4-4D77-9BDD-268AFC14AB49}" type="pres">
      <dgm:prSet presAssocID="{20D25F05-CE72-4113-827C-CD1E05AF6976}" presName="spacer" presStyleCnt="0"/>
      <dgm:spPr/>
    </dgm:pt>
    <dgm:pt modelId="{20096D49-2735-448F-B510-CDE18FD04C37}" type="pres">
      <dgm:prSet presAssocID="{803E33CB-302A-4C46-AEBC-1D54EB2ACC47}" presName="parentText" presStyleLbl="node1" presStyleIdx="4" presStyleCnt="6">
        <dgm:presLayoutVars>
          <dgm:chMax val="0"/>
          <dgm:bulletEnabled val="1"/>
        </dgm:presLayoutVars>
      </dgm:prSet>
      <dgm:spPr/>
    </dgm:pt>
    <dgm:pt modelId="{25C2282C-875A-444C-90F1-02F867F21B92}" type="pres">
      <dgm:prSet presAssocID="{B834970C-C0F8-464F-9550-03ADCFF4CBFA}" presName="spacer" presStyleCnt="0"/>
      <dgm:spPr/>
    </dgm:pt>
    <dgm:pt modelId="{059FDEF3-74D6-489F-8811-EACADD9CBECF}" type="pres">
      <dgm:prSet presAssocID="{5BCD6CB8-9F6A-41BA-BBF0-6A8B10E3E31C}" presName="parentText" presStyleLbl="node1" presStyleIdx="5" presStyleCnt="6">
        <dgm:presLayoutVars>
          <dgm:chMax val="0"/>
          <dgm:bulletEnabled val="1"/>
        </dgm:presLayoutVars>
      </dgm:prSet>
      <dgm:spPr/>
    </dgm:pt>
  </dgm:ptLst>
  <dgm:cxnLst>
    <dgm:cxn modelId="{AE27B20E-346B-4CFC-BEFF-72D02C2F1B70}" srcId="{26C5B022-3DBB-4344-B15E-83EE53B16DFD}" destId="{5BCD6CB8-9F6A-41BA-BBF0-6A8B10E3E31C}" srcOrd="5" destOrd="0" parTransId="{FD0D04C4-FCC5-4368-B7E1-621B70B75B6B}" sibTransId="{8A3732BD-B1B9-4ADE-80A1-29DE19E28C8A}"/>
    <dgm:cxn modelId="{56B5615D-E842-4385-B2B5-F4125EBFDEFA}" type="presOf" srcId="{63FF599C-543F-4FD1-B2B4-C797992E74E8}" destId="{4DFB4E2D-25D5-429C-B063-DB9BC0E828F5}" srcOrd="0" destOrd="0" presId="urn:microsoft.com/office/officeart/2005/8/layout/vList2"/>
    <dgm:cxn modelId="{C176C865-27E9-42B1-8E52-DA67350646CA}" type="presOf" srcId="{803E33CB-302A-4C46-AEBC-1D54EB2ACC47}" destId="{20096D49-2735-448F-B510-CDE18FD04C37}" srcOrd="0" destOrd="0" presId="urn:microsoft.com/office/officeart/2005/8/layout/vList2"/>
    <dgm:cxn modelId="{4D67EE85-55B9-475A-BFC0-1E0622135B77}" srcId="{26C5B022-3DBB-4344-B15E-83EE53B16DFD}" destId="{803E33CB-302A-4C46-AEBC-1D54EB2ACC47}" srcOrd="4" destOrd="0" parTransId="{07E5D629-395D-44E3-B116-ABA11C194DD9}" sibTransId="{B834970C-C0F8-464F-9550-03ADCFF4CBFA}"/>
    <dgm:cxn modelId="{EBCCC597-AA4F-4BE8-8C9F-BC567F50FE83}" srcId="{26C5B022-3DBB-4344-B15E-83EE53B16DFD}" destId="{06B14436-0A19-4162-8CFF-9F794EE60780}" srcOrd="1" destOrd="0" parTransId="{B405F739-1593-4716-8C5A-027CF664CC1B}" sibTransId="{0678360F-0E57-404C-9C47-6A38D59DF5EC}"/>
    <dgm:cxn modelId="{9659CFB0-4886-41F7-87ED-51A3159A3E9D}" srcId="{26C5B022-3DBB-4344-B15E-83EE53B16DFD}" destId="{7C82B46D-16CD-40EE-8EF1-27004B89E7E7}" srcOrd="2" destOrd="0" parTransId="{65C47F0B-92EE-4586-AAAB-F7E8BAE5FBC6}" sibTransId="{F59042A4-7A8A-483C-8535-799B360ADC9F}"/>
    <dgm:cxn modelId="{B0C695D0-A5A2-488E-B42F-A353BA5EB1A2}" type="presOf" srcId="{27B606BB-D1AD-47E4-A73D-EDCF48B1F080}" destId="{74128B1C-C485-491D-8F43-A9B472C7C784}" srcOrd="0" destOrd="0" presId="urn:microsoft.com/office/officeart/2005/8/layout/vList2"/>
    <dgm:cxn modelId="{FC6C84D8-3ED6-4F41-AA38-6B4E17965F27}" type="presOf" srcId="{5BCD6CB8-9F6A-41BA-BBF0-6A8B10E3E31C}" destId="{059FDEF3-74D6-489F-8811-EACADD9CBECF}" srcOrd="0" destOrd="0" presId="urn:microsoft.com/office/officeart/2005/8/layout/vList2"/>
    <dgm:cxn modelId="{09EFCAE8-41DE-4481-A137-13EE79403799}" srcId="{26C5B022-3DBB-4344-B15E-83EE53B16DFD}" destId="{63FF599C-543F-4FD1-B2B4-C797992E74E8}" srcOrd="3" destOrd="0" parTransId="{516C54D3-6DDA-4D0F-BDA1-D6437D0C44D2}" sibTransId="{20D25F05-CE72-4113-827C-CD1E05AF6976}"/>
    <dgm:cxn modelId="{B7220AEE-06D7-4F9D-BE68-FF626636DBD5}" type="presOf" srcId="{26C5B022-3DBB-4344-B15E-83EE53B16DFD}" destId="{64D705F3-6E68-4E51-A974-642ABAFCC5B1}" srcOrd="0" destOrd="0" presId="urn:microsoft.com/office/officeart/2005/8/layout/vList2"/>
    <dgm:cxn modelId="{B10CFFF7-4817-40E5-AE9D-97CC8D251B0F}" type="presOf" srcId="{06B14436-0A19-4162-8CFF-9F794EE60780}" destId="{C0653A4E-E8AC-492F-A477-38A332658B0B}" srcOrd="0" destOrd="0" presId="urn:microsoft.com/office/officeart/2005/8/layout/vList2"/>
    <dgm:cxn modelId="{E08A0FF8-CA57-4153-B91B-3AAECA6AE37E}" srcId="{26C5B022-3DBB-4344-B15E-83EE53B16DFD}" destId="{27B606BB-D1AD-47E4-A73D-EDCF48B1F080}" srcOrd="0" destOrd="0" parTransId="{A70C44CC-45D5-453D-B424-22A3A34C1EED}" sibTransId="{ECDD3026-9222-41D6-9430-BC57DD9263B6}"/>
    <dgm:cxn modelId="{008E44FE-8C44-4102-994A-ED49FC252A4E}" type="presOf" srcId="{7C82B46D-16CD-40EE-8EF1-27004B89E7E7}" destId="{D5814CF8-FE70-4CF3-BD1C-45594C895088}" srcOrd="0" destOrd="0" presId="urn:microsoft.com/office/officeart/2005/8/layout/vList2"/>
    <dgm:cxn modelId="{E4606F3F-0377-47E6-B2D2-DE7FEEC6F0CB}" type="presParOf" srcId="{64D705F3-6E68-4E51-A974-642ABAFCC5B1}" destId="{74128B1C-C485-491D-8F43-A9B472C7C784}" srcOrd="0" destOrd="0" presId="urn:microsoft.com/office/officeart/2005/8/layout/vList2"/>
    <dgm:cxn modelId="{D3A51FC5-400F-4CE3-83ED-BD51430ADC28}" type="presParOf" srcId="{64D705F3-6E68-4E51-A974-642ABAFCC5B1}" destId="{570F4443-65A5-4CAA-BE59-A97183D0C035}" srcOrd="1" destOrd="0" presId="urn:microsoft.com/office/officeart/2005/8/layout/vList2"/>
    <dgm:cxn modelId="{98197E26-B5B2-48FD-AE88-AA2CA2C2C79C}" type="presParOf" srcId="{64D705F3-6E68-4E51-A974-642ABAFCC5B1}" destId="{C0653A4E-E8AC-492F-A477-38A332658B0B}" srcOrd="2" destOrd="0" presId="urn:microsoft.com/office/officeart/2005/8/layout/vList2"/>
    <dgm:cxn modelId="{E11E4706-D7ED-4A18-89E5-21BE0B1E27CD}" type="presParOf" srcId="{64D705F3-6E68-4E51-A974-642ABAFCC5B1}" destId="{FB621C68-7A9F-404D-9412-576745C2FB02}" srcOrd="3" destOrd="0" presId="urn:microsoft.com/office/officeart/2005/8/layout/vList2"/>
    <dgm:cxn modelId="{E477FD07-DB94-4C6B-A90C-2F985699D97E}" type="presParOf" srcId="{64D705F3-6E68-4E51-A974-642ABAFCC5B1}" destId="{D5814CF8-FE70-4CF3-BD1C-45594C895088}" srcOrd="4" destOrd="0" presId="urn:microsoft.com/office/officeart/2005/8/layout/vList2"/>
    <dgm:cxn modelId="{52B97BB3-1EDA-4D29-BC80-61441C052719}" type="presParOf" srcId="{64D705F3-6E68-4E51-A974-642ABAFCC5B1}" destId="{7B909DEE-4F3C-4B57-84F2-DF60FFA371C5}" srcOrd="5" destOrd="0" presId="urn:microsoft.com/office/officeart/2005/8/layout/vList2"/>
    <dgm:cxn modelId="{E74F8496-EE9E-4224-A442-2ABD27492B51}" type="presParOf" srcId="{64D705F3-6E68-4E51-A974-642ABAFCC5B1}" destId="{4DFB4E2D-25D5-429C-B063-DB9BC0E828F5}" srcOrd="6" destOrd="0" presId="urn:microsoft.com/office/officeart/2005/8/layout/vList2"/>
    <dgm:cxn modelId="{F7C50DD8-881B-4AA3-89CE-11EDCDD7F7F7}" type="presParOf" srcId="{64D705F3-6E68-4E51-A974-642ABAFCC5B1}" destId="{040F3EAC-B9C4-4D77-9BDD-268AFC14AB49}" srcOrd="7" destOrd="0" presId="urn:microsoft.com/office/officeart/2005/8/layout/vList2"/>
    <dgm:cxn modelId="{E6B91370-78A5-41A2-9F62-ED4B79960BFA}" type="presParOf" srcId="{64D705F3-6E68-4E51-A974-642ABAFCC5B1}" destId="{20096D49-2735-448F-B510-CDE18FD04C37}" srcOrd="8" destOrd="0" presId="urn:microsoft.com/office/officeart/2005/8/layout/vList2"/>
    <dgm:cxn modelId="{C08E4144-6ED0-42D6-85DC-9C4AA0897DFC}" type="presParOf" srcId="{64D705F3-6E68-4E51-A974-642ABAFCC5B1}" destId="{25C2282C-875A-444C-90F1-02F867F21B92}" srcOrd="9" destOrd="0" presId="urn:microsoft.com/office/officeart/2005/8/layout/vList2"/>
    <dgm:cxn modelId="{FD83B484-D1A2-4CB2-8240-11F74BEFC600}" type="presParOf" srcId="{64D705F3-6E68-4E51-A974-642ABAFCC5B1}" destId="{059FDEF3-74D6-489F-8811-EACADD9CBE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28B1C-C485-491D-8F43-A9B472C7C784}">
      <dsp:nvSpPr>
        <dsp:cNvPr id="0" name=""/>
        <dsp:cNvSpPr/>
      </dsp:nvSpPr>
      <dsp:spPr>
        <a:xfrm>
          <a:off x="0" y="113022"/>
          <a:ext cx="6513603" cy="8880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Gill Sans MT" panose="020B0502020104020203" pitchFamily="34" charset="0"/>
            </a:rPr>
            <a:t>1. Overview of Geographical Indications in CARIFORUM</a:t>
          </a:r>
        </a:p>
      </dsp:txBody>
      <dsp:txXfrm>
        <a:off x="43350" y="156372"/>
        <a:ext cx="6426903" cy="801330"/>
      </dsp:txXfrm>
    </dsp:sp>
    <dsp:sp modelId="{C0653A4E-E8AC-492F-A477-38A332658B0B}">
      <dsp:nvSpPr>
        <dsp:cNvPr id="0" name=""/>
        <dsp:cNvSpPr/>
      </dsp:nvSpPr>
      <dsp:spPr>
        <a:xfrm>
          <a:off x="0" y="1067292"/>
          <a:ext cx="6513603" cy="88803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Gill Sans MT" panose="020B0502020104020203" pitchFamily="34" charset="0"/>
            </a:rPr>
            <a:t>2. Methodology for identifying local quality origin products </a:t>
          </a:r>
          <a:endParaRPr lang="en-US" sz="2300" kern="1200" dirty="0">
            <a:latin typeface="Gill Sans MT" panose="020B0502020104020203" pitchFamily="34" charset="0"/>
          </a:endParaRPr>
        </a:p>
      </dsp:txBody>
      <dsp:txXfrm>
        <a:off x="43350" y="1110642"/>
        <a:ext cx="6426903" cy="801330"/>
      </dsp:txXfrm>
    </dsp:sp>
    <dsp:sp modelId="{D5814CF8-FE70-4CF3-BD1C-45594C895088}">
      <dsp:nvSpPr>
        <dsp:cNvPr id="0" name=""/>
        <dsp:cNvSpPr/>
      </dsp:nvSpPr>
      <dsp:spPr>
        <a:xfrm>
          <a:off x="0" y="2021563"/>
          <a:ext cx="6513603" cy="88803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Gill Sans MT" panose="020B0502020104020203" pitchFamily="34" charset="0"/>
            </a:rPr>
            <a:t>3. Promoting export competitiveness through GIs </a:t>
          </a:r>
          <a:endParaRPr lang="en-US" sz="2300" kern="1200" dirty="0">
            <a:latin typeface="Gill Sans MT" panose="020B0502020104020203" pitchFamily="34" charset="0"/>
          </a:endParaRPr>
        </a:p>
      </dsp:txBody>
      <dsp:txXfrm>
        <a:off x="43350" y="2064913"/>
        <a:ext cx="6426903" cy="801330"/>
      </dsp:txXfrm>
    </dsp:sp>
    <dsp:sp modelId="{4DFB4E2D-25D5-429C-B063-DB9BC0E828F5}">
      <dsp:nvSpPr>
        <dsp:cNvPr id="0" name=""/>
        <dsp:cNvSpPr/>
      </dsp:nvSpPr>
      <dsp:spPr>
        <a:xfrm>
          <a:off x="0" y="2975833"/>
          <a:ext cx="6513603" cy="88803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Gill Sans MT" panose="020B0502020104020203" pitchFamily="34" charset="0"/>
            </a:rPr>
            <a:t>4. </a:t>
          </a:r>
          <a:r>
            <a:rPr lang="en-GB" sz="2300" kern="1200" dirty="0">
              <a:latin typeface="Gill Sans MT" panose="020B0502020104020203" pitchFamily="34" charset="0"/>
            </a:rPr>
            <a:t>Integration of GIs into Market Access Strategies</a:t>
          </a:r>
          <a:endParaRPr lang="en-US" sz="2300" kern="1200" dirty="0">
            <a:latin typeface="Gill Sans MT" panose="020B0502020104020203" pitchFamily="34" charset="0"/>
          </a:endParaRPr>
        </a:p>
      </dsp:txBody>
      <dsp:txXfrm>
        <a:off x="43350" y="3019183"/>
        <a:ext cx="6426903" cy="801330"/>
      </dsp:txXfrm>
    </dsp:sp>
    <dsp:sp modelId="{20096D49-2735-448F-B510-CDE18FD04C37}">
      <dsp:nvSpPr>
        <dsp:cNvPr id="0" name=""/>
        <dsp:cNvSpPr/>
      </dsp:nvSpPr>
      <dsp:spPr>
        <a:xfrm>
          <a:off x="0" y="3930103"/>
          <a:ext cx="6513603" cy="88803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latin typeface="Gill Sans MT" panose="020B0502020104020203" pitchFamily="34" charset="0"/>
            </a:rPr>
            <a:t>5. Capacity Building requirements for strengthening competitiveness</a:t>
          </a:r>
          <a:endParaRPr lang="en-US" sz="2300" kern="1200">
            <a:latin typeface="Gill Sans MT" panose="020B0502020104020203" pitchFamily="34" charset="0"/>
          </a:endParaRPr>
        </a:p>
      </dsp:txBody>
      <dsp:txXfrm>
        <a:off x="43350" y="3973453"/>
        <a:ext cx="6426903" cy="801330"/>
      </dsp:txXfrm>
    </dsp:sp>
    <dsp:sp modelId="{059FDEF3-74D6-489F-8811-EACADD9CBECF}">
      <dsp:nvSpPr>
        <dsp:cNvPr id="0" name=""/>
        <dsp:cNvSpPr/>
      </dsp:nvSpPr>
      <dsp:spPr>
        <a:xfrm>
          <a:off x="0" y="4884373"/>
          <a:ext cx="6513603" cy="8880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Gill Sans MT" panose="020B0502020104020203" pitchFamily="34" charset="0"/>
            </a:rPr>
            <a:t>6. Conclusion</a:t>
          </a:r>
        </a:p>
      </dsp:txBody>
      <dsp:txXfrm>
        <a:off x="43350" y="4927723"/>
        <a:ext cx="6426903" cy="801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99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80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581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510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036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63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73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747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259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798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513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470860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3488F84A-31CA-46CC-811E-CB7B35CFFCBB}"/>
              </a:ext>
            </a:extLst>
          </p:cNvPr>
          <p:cNvSpPr>
            <a:spLocks noGrp="1"/>
          </p:cNvSpPr>
          <p:nvPr>
            <p:ph type="ctrTitle"/>
          </p:nvPr>
        </p:nvSpPr>
        <p:spPr>
          <a:xfrm>
            <a:off x="470263" y="219432"/>
            <a:ext cx="5368749" cy="1288693"/>
          </a:xfrm>
        </p:spPr>
        <p:txBody>
          <a:bodyPr vert="horz" lIns="91440" tIns="45720" rIns="91440" bIns="45720" rtlCol="0" anchor="ctr">
            <a:normAutofit/>
          </a:bodyPr>
          <a:lstStyle/>
          <a:p>
            <a:pPr algn="l"/>
            <a:r>
              <a:rPr lang="en-US" sz="2100" b="1" dirty="0"/>
              <a:t>QUALITY INFRASTRUCTURE AND STANDARDS:</a:t>
            </a:r>
            <a:br>
              <a:rPr lang="en-US" sz="2100" b="1" dirty="0"/>
            </a:br>
            <a:r>
              <a:rPr lang="en-US" sz="2100" b="1" dirty="0"/>
              <a:t>Promoting export competitiveness through GI certification schemes</a:t>
            </a:r>
            <a:endParaRPr lang="en-US" sz="2100" dirty="0"/>
          </a:p>
        </p:txBody>
      </p:sp>
      <p:sp>
        <p:nvSpPr>
          <p:cNvPr id="80" name="Freeform: Shape 79">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CA36D42D-5429-47F5-8AA9-4F41E68EAC6A}"/>
              </a:ext>
            </a:extLst>
          </p:cNvPr>
          <p:cNvSpPr/>
          <p:nvPr/>
        </p:nvSpPr>
        <p:spPr>
          <a:xfrm>
            <a:off x="539496" y="2176272"/>
            <a:ext cx="3638057" cy="3639312"/>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FFFFFF"/>
                </a:solidFill>
              </a:rPr>
              <a:t>P108 - KNOWLEDGE SHARING ON TRADE AND INVESTMENT  “GOOD PRACTICES II”</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a:lnSpc>
                <a:spcPct val="90000"/>
              </a:lnSpc>
              <a:spcAft>
                <a:spcPts val="600"/>
              </a:spcAft>
            </a:pPr>
            <a:r>
              <a:rPr lang="en-US" sz="2000" b="1" dirty="0">
                <a:solidFill>
                  <a:srgbClr val="FFFFFF"/>
                </a:solidFill>
              </a:rPr>
              <a:t>ACP House, Brussels, Belgium</a:t>
            </a:r>
          </a:p>
          <a:p>
            <a:pPr>
              <a:lnSpc>
                <a:spcPct val="90000"/>
              </a:lnSpc>
              <a:spcAft>
                <a:spcPts val="600"/>
              </a:spcAft>
            </a:pPr>
            <a:r>
              <a:rPr lang="en-US" sz="2000" b="1" dirty="0">
                <a:solidFill>
                  <a:srgbClr val="FFFFFF"/>
                </a:solidFill>
              </a:rPr>
              <a:t>05 February 2020</a:t>
            </a:r>
          </a:p>
        </p:txBody>
      </p:sp>
      <p:pic>
        <p:nvPicPr>
          <p:cNvPr id="41" name="Picture 40">
            <a:extLst>
              <a:ext uri="{FF2B5EF4-FFF2-40B4-BE49-F238E27FC236}">
                <a16:creationId xmlns:a16="http://schemas.microsoft.com/office/drawing/2014/main" id="{5435907D-3239-4625-9C21-C84596EAD5B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523347" y="707010"/>
            <a:ext cx="5198390" cy="198644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1027" name="Picture 3">
            <a:extLst>
              <a:ext uri="{FF2B5EF4-FFF2-40B4-BE49-F238E27FC236}">
                <a16:creationId xmlns:a16="http://schemas.microsoft.com/office/drawing/2014/main" id="{08D3CD4E-A426-4B54-B29C-DC43F96174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3347" y="3447133"/>
            <a:ext cx="5198389" cy="177999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0FC96E-1170-4E50-83FB-AA48A4102D31}"/>
              </a:ext>
            </a:extLst>
          </p:cNvPr>
          <p:cNvSpPr txBox="1"/>
          <p:nvPr/>
        </p:nvSpPr>
        <p:spPr>
          <a:xfrm>
            <a:off x="4412718" y="5658547"/>
            <a:ext cx="4709823" cy="984885"/>
          </a:xfrm>
          <a:prstGeom prst="rect">
            <a:avLst/>
          </a:prstGeom>
          <a:noFill/>
        </p:spPr>
        <p:txBody>
          <a:bodyPr wrap="square" rtlCol="0">
            <a:spAutoFit/>
          </a:bodyPr>
          <a:lstStyle/>
          <a:p>
            <a:pPr>
              <a:spcAft>
                <a:spcPts val="600"/>
              </a:spcAft>
            </a:pPr>
            <a:r>
              <a:rPr lang="en-GB" sz="1600" dirty="0">
                <a:latin typeface="Gill Sans MT" panose="020B0502020104020203" pitchFamily="34" charset="0"/>
              </a:rPr>
              <a:t>Lidon Charles</a:t>
            </a:r>
          </a:p>
          <a:p>
            <a:pPr>
              <a:spcAft>
                <a:spcPts val="600"/>
              </a:spcAft>
            </a:pPr>
            <a:r>
              <a:rPr lang="en-GB" sz="1600" dirty="0">
                <a:latin typeface="Gill Sans MT" panose="020B0502020104020203" pitchFamily="34" charset="0"/>
              </a:rPr>
              <a:t>Project Coordinator/ Foreign Service Officer III</a:t>
            </a:r>
          </a:p>
          <a:p>
            <a:pPr>
              <a:spcAft>
                <a:spcPts val="600"/>
              </a:spcAft>
            </a:pPr>
            <a:r>
              <a:rPr lang="en-GB" sz="1600" dirty="0">
                <a:latin typeface="Gill Sans MT" panose="020B0502020104020203" pitchFamily="34" charset="0"/>
              </a:rPr>
              <a:t>Foreign Trade Department</a:t>
            </a:r>
          </a:p>
        </p:txBody>
      </p:sp>
    </p:spTree>
    <p:extLst>
      <p:ext uri="{BB962C8B-B14F-4D97-AF65-F5344CB8AC3E}">
        <p14:creationId xmlns:p14="http://schemas.microsoft.com/office/powerpoint/2010/main" val="213788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7135-0084-4397-9B85-B29E6A44260A}"/>
              </a:ext>
            </a:extLst>
          </p:cNvPr>
          <p:cNvSpPr>
            <a:spLocks noGrp="1"/>
          </p:cNvSpPr>
          <p:nvPr>
            <p:ph type="title"/>
          </p:nvPr>
        </p:nvSpPr>
        <p:spPr/>
        <p:txBody>
          <a:bodyPr/>
          <a:lstStyle/>
          <a:p>
            <a:r>
              <a:rPr lang="en-GB" dirty="0">
                <a:latin typeface="Gill Sans MT" panose="020B0502020104020203" pitchFamily="34" charset="0"/>
              </a:rPr>
              <a:t>Lessons learnt</a:t>
            </a:r>
          </a:p>
        </p:txBody>
      </p:sp>
      <p:sp>
        <p:nvSpPr>
          <p:cNvPr id="3" name="Content Placeholder 2">
            <a:extLst>
              <a:ext uri="{FF2B5EF4-FFF2-40B4-BE49-F238E27FC236}">
                <a16:creationId xmlns:a16="http://schemas.microsoft.com/office/drawing/2014/main" id="{3D7C83A7-719F-4538-AE79-78739402A9AA}"/>
              </a:ext>
            </a:extLst>
          </p:cNvPr>
          <p:cNvSpPr>
            <a:spLocks noGrp="1"/>
          </p:cNvSpPr>
          <p:nvPr>
            <p:ph idx="1"/>
          </p:nvPr>
        </p:nvSpPr>
        <p:spPr>
          <a:xfrm>
            <a:off x="838200" y="1555423"/>
            <a:ext cx="10515600" cy="4937452"/>
          </a:xfrm>
        </p:spPr>
        <p:txBody>
          <a:bodyPr>
            <a:normAutofit fontScale="85000" lnSpcReduction="10000"/>
          </a:bodyPr>
          <a:lstStyle/>
          <a:p>
            <a:r>
              <a:rPr lang="en-GB" dirty="0">
                <a:latin typeface="Gill Sans MT" panose="020B0502020104020203" pitchFamily="34" charset="0"/>
              </a:rPr>
              <a:t>Must be a consultative process involving public and private sector stakeholders.</a:t>
            </a:r>
          </a:p>
          <a:p>
            <a:r>
              <a:rPr lang="en-GB" dirty="0">
                <a:latin typeface="Gill Sans MT" panose="020B0502020104020203" pitchFamily="34" charset="0"/>
              </a:rPr>
              <a:t>Important to secure buy-in from the private sector since they commercialise the products.</a:t>
            </a:r>
          </a:p>
          <a:p>
            <a:r>
              <a:rPr lang="en-GB" dirty="0">
                <a:latin typeface="Gill Sans MT" panose="020B0502020104020203" pitchFamily="34" charset="0"/>
              </a:rPr>
              <a:t>It was necessary to include all stakeholders along the product value chain. </a:t>
            </a:r>
          </a:p>
          <a:p>
            <a:r>
              <a:rPr lang="en-US" dirty="0">
                <a:latin typeface="Gill Sans MT" panose="020B0502020104020203" pitchFamily="34" charset="0"/>
              </a:rPr>
              <a:t>Fair participation: dialogue, discussion, share &amp; common decisions, costs, benefits.</a:t>
            </a:r>
          </a:p>
          <a:p>
            <a:r>
              <a:rPr lang="en-GB" dirty="0">
                <a:latin typeface="Gill Sans MT" panose="020B0502020104020203" pitchFamily="34" charset="0"/>
              </a:rPr>
              <a:t>It will be necessary to bring together diverse producers to form a GI Management Body and for them to agree on minimum standards.</a:t>
            </a:r>
          </a:p>
          <a:p>
            <a:r>
              <a:rPr lang="en-US" dirty="0">
                <a:latin typeface="Gill Sans MT" panose="020B0502020104020203" pitchFamily="34" charset="0"/>
              </a:rPr>
              <a:t>Long-term commitment open to all: development, protection, promotion</a:t>
            </a:r>
            <a:endParaRPr lang="en-GB" dirty="0">
              <a:latin typeface="Gill Sans MT" panose="020B0502020104020203" pitchFamily="34" charset="0"/>
            </a:endParaRPr>
          </a:p>
          <a:p>
            <a:r>
              <a:rPr lang="en-GB" dirty="0">
                <a:latin typeface="Gill Sans MT" panose="020B0502020104020203" pitchFamily="34" charset="0"/>
              </a:rPr>
              <a:t>Awareness raising must occur at every step since most are unfamiliar with GIs. </a:t>
            </a:r>
          </a:p>
          <a:p>
            <a:r>
              <a:rPr lang="en-GB" dirty="0">
                <a:latin typeface="Gill Sans MT" panose="020B0502020104020203" pitchFamily="34" charset="0"/>
              </a:rPr>
              <a:t>Regular consultations with the GI Registry, the GI Management Body and National Bureau of Standards  throughout the process to keep all apprised and their build capacity to effectively function. </a:t>
            </a:r>
          </a:p>
          <a:p>
            <a:r>
              <a:rPr lang="en-GB" dirty="0">
                <a:latin typeface="Gill Sans MT" panose="020B0502020104020203" pitchFamily="34" charset="0"/>
              </a:rPr>
              <a:t>Systems must be implemented for quality control and inspections.</a:t>
            </a:r>
          </a:p>
          <a:p>
            <a:pPr marL="0" indent="0">
              <a:buNone/>
            </a:pPr>
            <a:endParaRPr lang="en-GB" dirty="0">
              <a:latin typeface="Gill Sans MT" panose="020B0502020104020203" pitchFamily="34" charset="0"/>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54294" y="115263"/>
            <a:ext cx="139901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41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BEDE6-4542-4E68-A579-022116CCCCDF}"/>
              </a:ext>
            </a:extLst>
          </p:cNvPr>
          <p:cNvSpPr>
            <a:spLocks noGrp="1"/>
          </p:cNvSpPr>
          <p:nvPr>
            <p:ph type="title"/>
          </p:nvPr>
        </p:nvSpPr>
        <p:spPr>
          <a:xfrm>
            <a:off x="838201" y="345810"/>
            <a:ext cx="4960945" cy="1325563"/>
          </a:xfrm>
        </p:spPr>
        <p:txBody>
          <a:bodyPr>
            <a:normAutofit/>
          </a:bodyPr>
          <a:lstStyle/>
          <a:p>
            <a:r>
              <a:rPr lang="en-GB" sz="3100">
                <a:latin typeface="Gill Sans MT" panose="020B0502020104020203" pitchFamily="34" charset="0"/>
              </a:rPr>
              <a:t>3. Promoting Export Competitiveness through GIs</a:t>
            </a:r>
          </a:p>
        </p:txBody>
      </p:sp>
      <p:sp>
        <p:nvSpPr>
          <p:cNvPr id="3" name="Content Placeholder 2">
            <a:extLst>
              <a:ext uri="{FF2B5EF4-FFF2-40B4-BE49-F238E27FC236}">
                <a16:creationId xmlns:a16="http://schemas.microsoft.com/office/drawing/2014/main" id="{77C3F830-8F29-4DDB-BCFB-9FB12EFDBFA1}"/>
              </a:ext>
            </a:extLst>
          </p:cNvPr>
          <p:cNvSpPr>
            <a:spLocks noGrp="1"/>
          </p:cNvSpPr>
          <p:nvPr>
            <p:ph idx="1"/>
          </p:nvPr>
        </p:nvSpPr>
        <p:spPr>
          <a:xfrm>
            <a:off x="358219" y="1671374"/>
            <a:ext cx="5413444" cy="4936816"/>
          </a:xfrm>
        </p:spPr>
        <p:txBody>
          <a:bodyPr>
            <a:normAutofit/>
          </a:bodyPr>
          <a:lstStyle/>
          <a:p>
            <a:r>
              <a:rPr lang="en-GB" sz="1800" dirty="0">
                <a:latin typeface="Gill Sans MT" panose="020B0502020104020203" pitchFamily="34" charset="0"/>
              </a:rPr>
              <a:t>Demerara Rum, Demerara Sugar and Demerara Molasses  are registered protected geographical indications in Guyana. </a:t>
            </a:r>
          </a:p>
          <a:p>
            <a:r>
              <a:rPr lang="en-GB" sz="1800" dirty="0">
                <a:latin typeface="Gill Sans MT" panose="020B0502020104020203" pitchFamily="34" charset="0"/>
              </a:rPr>
              <a:t>There has been notable advancement in the utilisation GI as a tool for increasing the export competitiveness of Demerara Rum. Efforts are underway to better capitalise of GI registration for sugar and molasses.  </a:t>
            </a:r>
          </a:p>
          <a:p>
            <a:r>
              <a:rPr lang="en-GB" sz="1800" dirty="0">
                <a:latin typeface="Gill Sans MT" panose="020B0502020104020203" pitchFamily="34" charset="0"/>
              </a:rPr>
              <a:t>Demerara Rum is commercialised under the brand of El Dorado Rum owned by Demerara Distillers Ltd. </a:t>
            </a:r>
          </a:p>
          <a:p>
            <a:r>
              <a:rPr lang="en-GB" sz="1800" dirty="0">
                <a:latin typeface="Gill Sans MT" panose="020B0502020104020203" pitchFamily="34" charset="0"/>
              </a:rPr>
              <a:t>The GI name is prominently displayed on the labels of DDL products.  </a:t>
            </a:r>
          </a:p>
          <a:p>
            <a:r>
              <a:rPr lang="en-GB" sz="1800" dirty="0">
                <a:latin typeface="Gill Sans MT" panose="020B0502020104020203" pitchFamily="34" charset="0"/>
              </a:rPr>
              <a:t>Demerara Rum has  strong brand equity. </a:t>
            </a:r>
          </a:p>
          <a:p>
            <a:r>
              <a:rPr lang="en-GB" sz="1800" dirty="0">
                <a:latin typeface="Gill Sans MT" panose="020B0502020104020203" pitchFamily="34" charset="0"/>
              </a:rPr>
              <a:t>Efforts are currently underway for registration of Demerara Rum in EU.</a:t>
            </a:r>
          </a:p>
          <a:p>
            <a:endParaRPr lang="en-GB" sz="1800" dirty="0">
              <a:latin typeface="Gill Sans MT" panose="020B0502020104020203" pitchFamily="34" charset="0"/>
            </a:endParaRPr>
          </a:p>
        </p:txBody>
      </p:sp>
      <p:pic>
        <p:nvPicPr>
          <p:cNvPr id="4" name="Picture 3" descr="A bottle of wine&#10;&#10;Description automatically generated">
            <a:extLst>
              <a:ext uri="{FF2B5EF4-FFF2-40B4-BE49-F238E27FC236}">
                <a16:creationId xmlns:a16="http://schemas.microsoft.com/office/drawing/2014/main" id="{88D535A1-77A8-47F7-9051-55F1A5F481DB}"/>
              </a:ext>
            </a:extLst>
          </p:cNvPr>
          <p:cNvPicPr>
            <a:picLocks noChangeAspect="1"/>
          </p:cNvPicPr>
          <p:nvPr/>
        </p:nvPicPr>
        <p:blipFill rotWithShape="1">
          <a:blip r:embed="rId2"/>
          <a:srcRect t="135" r="-4" b="-4"/>
          <a:stretch/>
        </p:blipFill>
        <p:spPr>
          <a:xfrm>
            <a:off x="6570679" y="3154859"/>
            <a:ext cx="4030579" cy="3703141"/>
          </a:xfrm>
          <a:custGeom>
            <a:avLst/>
            <a:gdLst>
              <a:gd name="connsiteX0" fmla="*/ 2015289 w 4030579"/>
              <a:gd name="connsiteY0" fmla="*/ 0 h 3703141"/>
              <a:gd name="connsiteX1" fmla="*/ 4030579 w 4030579"/>
              <a:gd name="connsiteY1" fmla="*/ 2015290 h 3703141"/>
              <a:gd name="connsiteX2" fmla="*/ 3142057 w 4030579"/>
              <a:gd name="connsiteY2" fmla="*/ 3686399 h 3703141"/>
              <a:gd name="connsiteX3" fmla="*/ 3114499 w 4030579"/>
              <a:gd name="connsiteY3" fmla="*/ 3703141 h 3703141"/>
              <a:gd name="connsiteX4" fmla="*/ 916080 w 4030579"/>
              <a:gd name="connsiteY4" fmla="*/ 3703141 h 3703141"/>
              <a:gd name="connsiteX5" fmla="*/ 888522 w 4030579"/>
              <a:gd name="connsiteY5" fmla="*/ 3686399 h 3703141"/>
              <a:gd name="connsiteX6" fmla="*/ 0 w 4030579"/>
              <a:gd name="connsiteY6" fmla="*/ 2015290 h 3703141"/>
              <a:gd name="connsiteX7" fmla="*/ 2015289 w 4030579"/>
              <a:gd name="connsiteY7" fmla="*/ 0 h 37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9"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936ED0-1F07-4540-85EE-FA8A056F7F63}"/>
              </a:ext>
            </a:extLst>
          </p:cNvPr>
          <p:cNvPicPr>
            <a:picLocks noChangeAspect="1"/>
          </p:cNvPicPr>
          <p:nvPr/>
        </p:nvPicPr>
        <p:blipFill rotWithShape="1">
          <a:blip r:embed="rId3"/>
          <a:srcRect r="-3" b="14529"/>
          <a:stretch/>
        </p:blipFill>
        <p:spPr>
          <a:xfrm>
            <a:off x="6202837" y="1"/>
            <a:ext cx="3157979" cy="3007909"/>
          </a:xfrm>
          <a:custGeom>
            <a:avLst/>
            <a:gdLst>
              <a:gd name="connsiteX0" fmla="*/ 519780 w 3519312"/>
              <a:gd name="connsiteY0" fmla="*/ 0 h 3007909"/>
              <a:gd name="connsiteX1" fmla="*/ 2999532 w 3519312"/>
              <a:gd name="connsiteY1" fmla="*/ 0 h 3007909"/>
              <a:gd name="connsiteX2" fmla="*/ 3003921 w 3519312"/>
              <a:gd name="connsiteY2" fmla="*/ 3989 h 3007909"/>
              <a:gd name="connsiteX3" fmla="*/ 3519312 w 3519312"/>
              <a:gd name="connsiteY3" fmla="*/ 1248253 h 3007909"/>
              <a:gd name="connsiteX4" fmla="*/ 1759656 w 3519312"/>
              <a:gd name="connsiteY4" fmla="*/ 3007909 h 3007909"/>
              <a:gd name="connsiteX5" fmla="*/ 0 w 3519312"/>
              <a:gd name="connsiteY5" fmla="*/ 1248253 h 3007909"/>
              <a:gd name="connsiteX6" fmla="*/ 515392 w 3519312"/>
              <a:gd name="connsiteY6"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a:extLst>
              <a:ext uri="{FF2B5EF4-FFF2-40B4-BE49-F238E27FC236}">
                <a16:creationId xmlns:a16="http://schemas.microsoft.com/office/drawing/2014/main" id="{B21D0190-4C67-49D9-B8B5-9E4FC7BDD280}"/>
              </a:ext>
            </a:extLst>
          </p:cNvPr>
          <p:cNvPicPr>
            <a:picLocks noChangeAspect="1"/>
          </p:cNvPicPr>
          <p:nvPr/>
        </p:nvPicPr>
        <p:blipFill rotWithShape="1">
          <a:blip r:embed="rId4"/>
          <a:srcRect l="10253" r="17548" b="4"/>
          <a:stretch/>
        </p:blipFill>
        <p:spPr>
          <a:xfrm>
            <a:off x="9266548" y="372217"/>
            <a:ext cx="2925453" cy="3554668"/>
          </a:xfrm>
          <a:custGeom>
            <a:avLst/>
            <a:gdLst>
              <a:gd name="connsiteX0" fmla="*/ 1777334 w 2258539"/>
              <a:gd name="connsiteY0" fmla="*/ 0 h 3554668"/>
              <a:gd name="connsiteX1" fmla="*/ 2135529 w 2258539"/>
              <a:gd name="connsiteY1" fmla="*/ 36109 h 3554668"/>
              <a:gd name="connsiteX2" fmla="*/ 2258539 w 2258539"/>
              <a:gd name="connsiteY2" fmla="*/ 67738 h 3554668"/>
              <a:gd name="connsiteX3" fmla="*/ 2258539 w 2258539"/>
              <a:gd name="connsiteY3" fmla="*/ 3486930 h 3554668"/>
              <a:gd name="connsiteX4" fmla="*/ 2135529 w 2258539"/>
              <a:gd name="connsiteY4" fmla="*/ 3518559 h 3554668"/>
              <a:gd name="connsiteX5" fmla="*/ 1777334 w 2258539"/>
              <a:gd name="connsiteY5" fmla="*/ 3554668 h 3554668"/>
              <a:gd name="connsiteX6" fmla="*/ 0 w 2258539"/>
              <a:gd name="connsiteY6" fmla="*/ 1777334 h 3554668"/>
              <a:gd name="connsiteX7" fmla="*/ 1777334 w 2258539"/>
              <a:gd name="connsiteY7" fmla="*/ 0 h 35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83957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8CCB-6DB4-4C76-AF1D-244664500062}"/>
              </a:ext>
            </a:extLst>
          </p:cNvPr>
          <p:cNvSpPr>
            <a:spLocks noGrp="1"/>
          </p:cNvSpPr>
          <p:nvPr>
            <p:ph type="title"/>
          </p:nvPr>
        </p:nvSpPr>
        <p:spPr>
          <a:xfrm>
            <a:off x="838200" y="365125"/>
            <a:ext cx="10515600" cy="826593"/>
          </a:xfrm>
        </p:spPr>
        <p:txBody>
          <a:bodyPr>
            <a:normAutofit/>
          </a:bodyPr>
          <a:lstStyle/>
          <a:p>
            <a:r>
              <a:rPr lang="en-GB" sz="2800" dirty="0">
                <a:latin typeface="Gill Sans MT" panose="020B0502020104020203" pitchFamily="34" charset="0"/>
              </a:rPr>
              <a:t>3. Promoting Export Competitiveness through GIs</a:t>
            </a:r>
            <a:endParaRPr lang="en-GB" sz="2800" dirty="0"/>
          </a:p>
        </p:txBody>
      </p:sp>
      <p:sp>
        <p:nvSpPr>
          <p:cNvPr id="3" name="Content Placeholder 2">
            <a:extLst>
              <a:ext uri="{FF2B5EF4-FFF2-40B4-BE49-F238E27FC236}">
                <a16:creationId xmlns:a16="http://schemas.microsoft.com/office/drawing/2014/main" id="{E68CC624-27EB-4F6B-8A15-1565A875FE6C}"/>
              </a:ext>
            </a:extLst>
          </p:cNvPr>
          <p:cNvSpPr>
            <a:spLocks noGrp="1"/>
          </p:cNvSpPr>
          <p:nvPr>
            <p:ph idx="1"/>
          </p:nvPr>
        </p:nvSpPr>
        <p:spPr>
          <a:xfrm>
            <a:off x="755374" y="1281659"/>
            <a:ext cx="10996653" cy="5317924"/>
          </a:xfrm>
        </p:spPr>
        <p:txBody>
          <a:bodyPr numCol="1">
            <a:noAutofit/>
          </a:bodyPr>
          <a:lstStyle/>
          <a:p>
            <a:pPr marL="0" indent="0">
              <a:buNone/>
            </a:pPr>
            <a:r>
              <a:rPr lang="en-GB" sz="2000" dirty="0">
                <a:latin typeface="Gill Sans MT" panose="020B0502020104020203" pitchFamily="34" charset="0"/>
              </a:rPr>
              <a:t>Top ten markets for Demerara Rum account for 95% of Guyana’s exports (HS 220840). These are:  United Kingdom, Canada, Netherlands, United States of America, Mexico, Germany,  Trinidad and Tobago, Barbados, Bermuda and Dominica. </a:t>
            </a:r>
          </a:p>
          <a:p>
            <a:pPr marL="0" indent="0">
              <a:buNone/>
            </a:pPr>
            <a:r>
              <a:rPr lang="en-GB" sz="2000" dirty="0">
                <a:latin typeface="Gill Sans MT" panose="020B0502020104020203" pitchFamily="34" charset="0"/>
              </a:rPr>
              <a:t>Between 2014 and 2018 there was an increase of 17% in the value of Demerara Rum exports totalling $ 48,686,000 (USD). There were significant increases in the value exports to the UK, Canada, USA and Netherlands. </a:t>
            </a:r>
          </a:p>
          <a:p>
            <a:r>
              <a:rPr lang="en-GB" sz="2000" dirty="0">
                <a:latin typeface="Gill Sans MT" panose="020B0502020104020203" pitchFamily="34" charset="0"/>
              </a:rPr>
              <a:t>Premium value is recognized through price and the competitive advantage of the product in the marketplace, especially in Europe.</a:t>
            </a:r>
          </a:p>
          <a:p>
            <a:r>
              <a:rPr lang="en-GB" sz="2000" dirty="0">
                <a:latin typeface="Gill Sans MT" panose="020B0502020104020203" pitchFamily="34" charset="0"/>
              </a:rPr>
              <a:t>Widespread brand recognition.</a:t>
            </a:r>
          </a:p>
          <a:p>
            <a:r>
              <a:rPr lang="en-GB" sz="2000" dirty="0">
                <a:latin typeface="Gill Sans MT" panose="020B0502020104020203" pitchFamily="34" charset="0"/>
              </a:rPr>
              <a:t>Moving up the value chain from commodity to high quality products. Decrease in exports of bulk rum and increase in exports of bottled rum. 15 rums with prices ranging from </a:t>
            </a:r>
            <a:r>
              <a:rPr lang="en-GB" sz="2000" dirty="0"/>
              <a:t>€ 26 to €3333</a:t>
            </a:r>
            <a:r>
              <a:rPr lang="en-GB" dirty="0"/>
              <a:t>. </a:t>
            </a:r>
            <a:endParaRPr lang="en-GB" sz="2000" dirty="0">
              <a:latin typeface="Gill Sans MT" panose="020B0502020104020203" pitchFamily="34" charset="0"/>
            </a:endParaRPr>
          </a:p>
          <a:p>
            <a:r>
              <a:rPr lang="en-GB" sz="2000" dirty="0">
                <a:latin typeface="Gill Sans MT" panose="020B0502020104020203" pitchFamily="34" charset="0"/>
              </a:rPr>
              <a:t>GI Certification contributes to quality assurance and internal control of production.</a:t>
            </a:r>
          </a:p>
          <a:p>
            <a:r>
              <a:rPr lang="en-GB" sz="2000" dirty="0">
                <a:latin typeface="Gill Sans MT" panose="020B0502020104020203" pitchFamily="34" charset="0"/>
              </a:rPr>
              <a:t>Codifies and protect the benefits of the Demerara provenance for rum production.</a:t>
            </a:r>
          </a:p>
          <a:p>
            <a:r>
              <a:rPr lang="en-GB" sz="2000" dirty="0">
                <a:latin typeface="Gill Sans MT" panose="020B0502020104020203" pitchFamily="34" charset="0"/>
              </a:rPr>
              <a:t>Apropos in the era of demand by consumers for product knowledge on social and environmental dimensions of the production process.</a:t>
            </a:r>
          </a:p>
          <a:p>
            <a:pPr lvl="1"/>
            <a:endParaRPr lang="en-GB" sz="2000" dirty="0">
              <a:latin typeface="Gill Sans MT" panose="020B0502020104020203" pitchFamily="34" charset="0"/>
            </a:endParaRPr>
          </a:p>
          <a:p>
            <a:pPr marL="457200" lvl="1" indent="0">
              <a:buNone/>
            </a:pPr>
            <a:endParaRPr lang="en-GB" sz="2000" dirty="0">
              <a:latin typeface="Gill Sans MT" panose="020B0502020104020203" pitchFamily="34" charset="0"/>
            </a:endParaRPr>
          </a:p>
        </p:txBody>
      </p:sp>
    </p:spTree>
    <p:extLst>
      <p:ext uri="{BB962C8B-B14F-4D97-AF65-F5344CB8AC3E}">
        <p14:creationId xmlns:p14="http://schemas.microsoft.com/office/powerpoint/2010/main" val="39454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36E8-B6DF-49B1-912F-16E541703922}"/>
              </a:ext>
            </a:extLst>
          </p:cNvPr>
          <p:cNvSpPr>
            <a:spLocks noGrp="1"/>
          </p:cNvSpPr>
          <p:nvPr>
            <p:ph type="title"/>
          </p:nvPr>
        </p:nvSpPr>
        <p:spPr>
          <a:xfrm>
            <a:off x="838200" y="365125"/>
            <a:ext cx="10515600" cy="924029"/>
          </a:xfrm>
        </p:spPr>
        <p:txBody>
          <a:bodyPr>
            <a:normAutofit/>
          </a:bodyPr>
          <a:lstStyle/>
          <a:p>
            <a:r>
              <a:rPr lang="en-GB" sz="3200" dirty="0">
                <a:latin typeface="Gill Sans MT" panose="020B0502020104020203" pitchFamily="34" charset="0"/>
              </a:rPr>
              <a:t>4. Integration of GIs into Market Access Strategies</a:t>
            </a:r>
          </a:p>
        </p:txBody>
      </p:sp>
      <p:sp>
        <p:nvSpPr>
          <p:cNvPr id="3" name="Content Placeholder 2">
            <a:extLst>
              <a:ext uri="{FF2B5EF4-FFF2-40B4-BE49-F238E27FC236}">
                <a16:creationId xmlns:a16="http://schemas.microsoft.com/office/drawing/2014/main" id="{9DE349D6-CB75-4FBF-A5D8-5F81A4E2D08E}"/>
              </a:ext>
            </a:extLst>
          </p:cNvPr>
          <p:cNvSpPr>
            <a:spLocks noGrp="1"/>
          </p:cNvSpPr>
          <p:nvPr>
            <p:ph idx="1"/>
          </p:nvPr>
        </p:nvSpPr>
        <p:spPr>
          <a:xfrm>
            <a:off x="838200" y="1289154"/>
            <a:ext cx="10515600" cy="5203721"/>
          </a:xfrm>
        </p:spPr>
        <p:txBody>
          <a:bodyPr>
            <a:noAutofit/>
          </a:bodyPr>
          <a:lstStyle/>
          <a:p>
            <a:pPr lvl="0"/>
            <a:r>
              <a:rPr lang="en-US" sz="2400" dirty="0">
                <a:latin typeface="Gill Sans MT" panose="020B0502020104020203" pitchFamily="34" charset="0"/>
              </a:rPr>
              <a:t>At a market level:</a:t>
            </a:r>
            <a:endParaRPr lang="en-GB" sz="2400" dirty="0">
              <a:latin typeface="Gill Sans MT" panose="020B0502020104020203" pitchFamily="34" charset="0"/>
            </a:endParaRPr>
          </a:p>
          <a:p>
            <a:pPr lvl="0"/>
            <a:r>
              <a:rPr lang="en-US" sz="2400" dirty="0">
                <a:latin typeface="Gill Sans MT" panose="020B0502020104020203" pitchFamily="34" charset="0"/>
              </a:rPr>
              <a:t>GI product’s differentiation characteristics/features to be used to increase sales in the EU (identify those features that could make the product from Guyana unique relative to existing competitors on the EU market and that could make a difference when accessing EU trade channels or in counteracting competition on the EU market).</a:t>
            </a:r>
            <a:endParaRPr lang="en-GB" sz="2400" dirty="0">
              <a:latin typeface="Gill Sans MT" panose="020B0502020104020203" pitchFamily="34" charset="0"/>
            </a:endParaRPr>
          </a:p>
          <a:p>
            <a:pPr lvl="0"/>
            <a:r>
              <a:rPr lang="en-US" sz="2400" dirty="0">
                <a:latin typeface="Gill Sans MT" panose="020B0502020104020203" pitchFamily="34" charset="0"/>
              </a:rPr>
              <a:t>Sales strategy of the GI product in the EU: </a:t>
            </a:r>
            <a:endParaRPr lang="en-GB" sz="2400"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Identify distributors;</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Identify the specific market niches or trade channels that would be best used to market the GI product in the EU;</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Communication and promotional strategy to follow to market the GI product in the EU; </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Sales promotion (provision of relevant promotional information to key partners; customers’ visits and media-promotions, trade-fairs, etc.); </a:t>
            </a:r>
            <a:endParaRPr lang="en-GB" dirty="0">
              <a:latin typeface="Gill Sans MT" panose="020B0502020104020203" pitchFamily="34" charset="0"/>
            </a:endParaRPr>
          </a:p>
        </p:txBody>
      </p:sp>
    </p:spTree>
    <p:extLst>
      <p:ext uri="{BB962C8B-B14F-4D97-AF65-F5344CB8AC3E}">
        <p14:creationId xmlns:p14="http://schemas.microsoft.com/office/powerpoint/2010/main" val="424928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F94E-1740-4F03-B5A6-04790725F08B}"/>
              </a:ext>
            </a:extLst>
          </p:cNvPr>
          <p:cNvSpPr>
            <a:spLocks noGrp="1"/>
          </p:cNvSpPr>
          <p:nvPr>
            <p:ph type="title"/>
          </p:nvPr>
        </p:nvSpPr>
        <p:spPr>
          <a:xfrm>
            <a:off x="838200" y="365125"/>
            <a:ext cx="10515600" cy="1125347"/>
          </a:xfrm>
        </p:spPr>
        <p:txBody>
          <a:bodyPr>
            <a:normAutofit/>
          </a:bodyPr>
          <a:lstStyle/>
          <a:p>
            <a:r>
              <a:rPr lang="en-GB" sz="3200" dirty="0">
                <a:latin typeface="Gill Sans MT" panose="020B0502020104020203" pitchFamily="34" charset="0"/>
              </a:rPr>
              <a:t>4. Integration of GIs into Market Access Strategies</a:t>
            </a:r>
            <a:endParaRPr lang="en-GB" sz="3200" dirty="0"/>
          </a:p>
        </p:txBody>
      </p:sp>
      <p:sp>
        <p:nvSpPr>
          <p:cNvPr id="3" name="Content Placeholder 2">
            <a:extLst>
              <a:ext uri="{FF2B5EF4-FFF2-40B4-BE49-F238E27FC236}">
                <a16:creationId xmlns:a16="http://schemas.microsoft.com/office/drawing/2014/main" id="{A4BDC1E3-F8C9-4CF4-9C7A-C366AF632ED7}"/>
              </a:ext>
            </a:extLst>
          </p:cNvPr>
          <p:cNvSpPr>
            <a:spLocks noGrp="1"/>
          </p:cNvSpPr>
          <p:nvPr>
            <p:ph idx="1"/>
          </p:nvPr>
        </p:nvSpPr>
        <p:spPr>
          <a:xfrm>
            <a:off x="838200" y="1490472"/>
            <a:ext cx="10515600" cy="4686491"/>
          </a:xfrm>
        </p:spPr>
        <p:txBody>
          <a:bodyPr>
            <a:normAutofit/>
          </a:bodyPr>
          <a:lstStyle/>
          <a:p>
            <a:pPr lvl="0"/>
            <a:r>
              <a:rPr lang="en-US" sz="2400" dirty="0">
                <a:latin typeface="Gill Sans MT" panose="020B0502020104020203" pitchFamily="34" charset="0"/>
              </a:rPr>
              <a:t>Protection and branding strategy of the GI product:</a:t>
            </a:r>
            <a:endParaRPr lang="en-GB" sz="2400"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Protection of the GI in the EU</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Labelling and branding requirements</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Other issues</a:t>
            </a:r>
            <a:endParaRPr lang="en-GB" dirty="0">
              <a:latin typeface="Gill Sans MT" panose="020B0502020104020203" pitchFamily="34" charset="0"/>
            </a:endParaRPr>
          </a:p>
          <a:p>
            <a:pPr lvl="0"/>
            <a:r>
              <a:rPr lang="en-US" sz="2400" dirty="0">
                <a:latin typeface="Gill Sans MT" panose="020B0502020104020203" pitchFamily="34" charset="0"/>
              </a:rPr>
              <a:t>At an economic and social level (use of a GI as a marketing and development tool):</a:t>
            </a:r>
            <a:endParaRPr lang="en-GB" sz="2400"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Possible impact for stakeholders (producers / traders /exporters).</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Possible impact for consumers: Impact on EU consumers, especially in terms of products perception/appreciation and quantities purchased; EU consumers’ willingness to pay more for the GI product.</a:t>
            </a:r>
            <a:endParaRPr lang="en-GB" dirty="0">
              <a:latin typeface="Gill Sans MT" panose="020B0502020104020203" pitchFamily="34" charset="0"/>
            </a:endParaRPr>
          </a:p>
          <a:p>
            <a:pPr marL="914400" lvl="1" indent="-457200">
              <a:buFont typeface="+mj-lt"/>
              <a:buAutoNum type="arabicParenR"/>
            </a:pPr>
            <a:r>
              <a:rPr lang="en-US" dirty="0">
                <a:latin typeface="Gill Sans MT" panose="020B0502020104020203" pitchFamily="34" charset="0"/>
              </a:rPr>
              <a:t>Other impacts (economic, social and others - environmental, cultural, etc.)</a:t>
            </a:r>
            <a:endParaRPr lang="en-GB" dirty="0">
              <a:latin typeface="Gill Sans MT" panose="020B0502020104020203" pitchFamily="34" charset="0"/>
            </a:endParaRPr>
          </a:p>
        </p:txBody>
      </p:sp>
    </p:spTree>
    <p:extLst>
      <p:ext uri="{BB962C8B-B14F-4D97-AF65-F5344CB8AC3E}">
        <p14:creationId xmlns:p14="http://schemas.microsoft.com/office/powerpoint/2010/main" val="263336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E695-C454-4272-A5DB-76AAD0327A18}"/>
              </a:ext>
            </a:extLst>
          </p:cNvPr>
          <p:cNvSpPr>
            <a:spLocks noGrp="1"/>
          </p:cNvSpPr>
          <p:nvPr>
            <p:ph type="title"/>
          </p:nvPr>
        </p:nvSpPr>
        <p:spPr/>
        <p:txBody>
          <a:bodyPr>
            <a:normAutofit/>
          </a:bodyPr>
          <a:lstStyle/>
          <a:p>
            <a:r>
              <a:rPr lang="en-GB" sz="3200" dirty="0">
                <a:latin typeface="Gill Sans MT" panose="020B0502020104020203" pitchFamily="34" charset="0"/>
              </a:rPr>
              <a:t>5. Capacity Building requirements for strengthening competitiveness</a:t>
            </a:r>
          </a:p>
        </p:txBody>
      </p:sp>
      <p:sp>
        <p:nvSpPr>
          <p:cNvPr id="3" name="Content Placeholder 2">
            <a:extLst>
              <a:ext uri="{FF2B5EF4-FFF2-40B4-BE49-F238E27FC236}">
                <a16:creationId xmlns:a16="http://schemas.microsoft.com/office/drawing/2014/main" id="{5D8FF35F-C5D9-42E7-B2A1-923E64DE4BD2}"/>
              </a:ext>
            </a:extLst>
          </p:cNvPr>
          <p:cNvSpPr>
            <a:spLocks noGrp="1"/>
          </p:cNvSpPr>
          <p:nvPr>
            <p:ph idx="1"/>
          </p:nvPr>
        </p:nvSpPr>
        <p:spPr>
          <a:xfrm>
            <a:off x="838200" y="1825625"/>
            <a:ext cx="10515600" cy="4726250"/>
          </a:xfrm>
        </p:spPr>
        <p:txBody>
          <a:bodyPr>
            <a:normAutofit fontScale="85000" lnSpcReduction="20000"/>
          </a:bodyPr>
          <a:lstStyle/>
          <a:p>
            <a:r>
              <a:rPr lang="en-GB" dirty="0">
                <a:latin typeface="Gill Sans MT" panose="020B0502020104020203" pitchFamily="34" charset="0"/>
              </a:rPr>
              <a:t>Research on products, for e.g. Pomeroon Coffee limited scientific information on and absence of collective association.</a:t>
            </a:r>
          </a:p>
          <a:p>
            <a:r>
              <a:rPr lang="en-GB" dirty="0">
                <a:latin typeface="Gill Sans MT" panose="020B0502020104020203" pitchFamily="34" charset="0"/>
              </a:rPr>
              <a:t>Guidance on creation of associative structures to function as GI Management Body, for e.g. </a:t>
            </a:r>
            <a:r>
              <a:rPr lang="en-GB" dirty="0" err="1">
                <a:latin typeface="Gill Sans MT" panose="020B0502020104020203" pitchFamily="34" charset="0"/>
              </a:rPr>
              <a:t>Hosororo</a:t>
            </a:r>
            <a:r>
              <a:rPr lang="en-GB" dirty="0">
                <a:latin typeface="Gill Sans MT" panose="020B0502020104020203" pitchFamily="34" charset="0"/>
              </a:rPr>
              <a:t> Cocoa – group of loosely organised indigenous women with no systems in place for traceability and control.  </a:t>
            </a:r>
          </a:p>
          <a:p>
            <a:r>
              <a:rPr lang="en-GB" dirty="0">
                <a:latin typeface="Gill Sans MT" panose="020B0502020104020203" pitchFamily="34" charset="0"/>
              </a:rPr>
              <a:t>Preparation guidelines and code of practice for producers, for e.g. Cassava </a:t>
            </a:r>
            <a:r>
              <a:rPr lang="en-GB" dirty="0" err="1">
                <a:latin typeface="Gill Sans MT" panose="020B0502020104020203" pitchFamily="34" charset="0"/>
              </a:rPr>
              <a:t>Casareep</a:t>
            </a:r>
            <a:r>
              <a:rPr lang="en-GB" dirty="0">
                <a:latin typeface="Gill Sans MT" panose="020B0502020104020203" pitchFamily="34" charset="0"/>
              </a:rPr>
              <a:t>.</a:t>
            </a:r>
          </a:p>
          <a:p>
            <a:r>
              <a:rPr lang="en-GB" dirty="0">
                <a:latin typeface="Gill Sans MT" panose="020B0502020104020203" pitchFamily="34" charset="0"/>
              </a:rPr>
              <a:t>Continuous awareness activities for producers and consumers to build understanding of GIs.</a:t>
            </a:r>
          </a:p>
          <a:p>
            <a:r>
              <a:rPr lang="en-GB" dirty="0">
                <a:latin typeface="Gill Sans MT" panose="020B0502020104020203" pitchFamily="34" charset="0"/>
              </a:rPr>
              <a:t>Review of 2005 legislation to strengthen systems of the GI</a:t>
            </a:r>
            <a:r>
              <a:rPr lang="en-GB" b="1" dirty="0">
                <a:latin typeface="Gill Sans MT" panose="020B0502020104020203" pitchFamily="34" charset="0"/>
              </a:rPr>
              <a:t>: </a:t>
            </a:r>
            <a:r>
              <a:rPr lang="en-GB" dirty="0">
                <a:latin typeface="Gill Sans MT" panose="020B0502020104020203" pitchFamily="34" charset="0"/>
              </a:rPr>
              <a:t>quality compliance, traceability, controls, penalties, promotion, protection </a:t>
            </a:r>
          </a:p>
          <a:p>
            <a:r>
              <a:rPr lang="en-GB" dirty="0">
                <a:latin typeface="Gill Sans MT" panose="020B0502020104020203" pitchFamily="34" charset="0"/>
              </a:rPr>
              <a:t>Strong market partners</a:t>
            </a:r>
            <a:r>
              <a:rPr lang="en-GB" b="1" dirty="0">
                <a:latin typeface="Gill Sans MT" panose="020B0502020104020203" pitchFamily="34" charset="0"/>
              </a:rPr>
              <a:t>: </a:t>
            </a:r>
            <a:r>
              <a:rPr lang="en-GB" dirty="0">
                <a:latin typeface="Gill Sans MT" panose="020B0502020104020203" pitchFamily="34" charset="0"/>
              </a:rPr>
              <a:t>promotion </a:t>
            </a:r>
          </a:p>
          <a:p>
            <a:r>
              <a:rPr lang="en-GB" dirty="0">
                <a:latin typeface="Gill Sans MT" panose="020B0502020104020203" pitchFamily="34" charset="0"/>
              </a:rPr>
              <a:t>Continuous training of staff of Control Authority to monitor for compliance and increase product conformity.  </a:t>
            </a: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spTree>
    <p:extLst>
      <p:ext uri="{BB962C8B-B14F-4D97-AF65-F5344CB8AC3E}">
        <p14:creationId xmlns:p14="http://schemas.microsoft.com/office/powerpoint/2010/main" val="108862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8ABC-29F6-43F3-BA8C-9CCB502EE45E}"/>
              </a:ext>
            </a:extLst>
          </p:cNvPr>
          <p:cNvSpPr>
            <a:spLocks noGrp="1"/>
          </p:cNvSpPr>
          <p:nvPr>
            <p:ph type="title"/>
          </p:nvPr>
        </p:nvSpPr>
        <p:spPr/>
        <p:txBody>
          <a:bodyPr/>
          <a:lstStyle/>
          <a:p>
            <a:pPr algn="ctr"/>
            <a:r>
              <a:rPr lang="en-GB" dirty="0">
                <a:latin typeface="Gill Sans MT" panose="020B0502020104020203" pitchFamily="34" charset="0"/>
              </a:rPr>
              <a:t>6. Conclusion</a:t>
            </a:r>
          </a:p>
        </p:txBody>
      </p:sp>
      <p:sp>
        <p:nvSpPr>
          <p:cNvPr id="3" name="Content Placeholder 2">
            <a:extLst>
              <a:ext uri="{FF2B5EF4-FFF2-40B4-BE49-F238E27FC236}">
                <a16:creationId xmlns:a16="http://schemas.microsoft.com/office/drawing/2014/main" id="{F92955E6-6BFB-4A8E-B94E-DA8707E1B006}"/>
              </a:ext>
            </a:extLst>
          </p:cNvPr>
          <p:cNvSpPr>
            <a:spLocks noGrp="1"/>
          </p:cNvSpPr>
          <p:nvPr>
            <p:ph idx="1"/>
          </p:nvPr>
        </p:nvSpPr>
        <p:spPr>
          <a:xfrm>
            <a:off x="838200" y="1447137"/>
            <a:ext cx="10515600" cy="4936560"/>
          </a:xfrm>
        </p:spPr>
        <p:txBody>
          <a:bodyPr>
            <a:normAutofit fontScale="92500" lnSpcReduction="20000"/>
          </a:bodyPr>
          <a:lstStyle/>
          <a:p>
            <a:r>
              <a:rPr lang="en-GB" dirty="0">
                <a:latin typeface="Gill Sans MT" panose="020B0502020104020203" pitchFamily="34" charset="0"/>
              </a:rPr>
              <a:t>CARIFORUM countries have embarked on course towards the full recognition and protection of GIs.</a:t>
            </a:r>
          </a:p>
          <a:p>
            <a:r>
              <a:rPr lang="en-GB" dirty="0">
                <a:latin typeface="Gill Sans MT" panose="020B0502020104020203" pitchFamily="34" charset="0"/>
              </a:rPr>
              <a:t>For Guyana many of the potential GIs are located in remote indigenous communities with strong social, economic and environmental linkages.</a:t>
            </a:r>
          </a:p>
          <a:p>
            <a:r>
              <a:rPr lang="en-GB" dirty="0">
                <a:latin typeface="Gill Sans MT" panose="020B0502020104020203" pitchFamily="34" charset="0"/>
              </a:rPr>
              <a:t>Through GI recognition and protection these communities can receive fair value for their products and access to niche markets.</a:t>
            </a:r>
          </a:p>
          <a:p>
            <a:r>
              <a:rPr lang="en-GB" dirty="0">
                <a:latin typeface="Gill Sans MT" panose="020B0502020104020203" pitchFamily="34" charset="0"/>
              </a:rPr>
              <a:t>Efforts are ongoing to raise awareness of GIs and build the capacity of regulatory agencies to effectively execute their monitoring and control duties. </a:t>
            </a:r>
          </a:p>
          <a:p>
            <a:r>
              <a:rPr lang="en-GB" dirty="0">
                <a:latin typeface="Gill Sans MT" panose="020B0502020104020203" pitchFamily="34" charset="0"/>
              </a:rPr>
              <a:t>For a largely commodity exporting country, GIs can add value to products and secure their quality reputation.  </a:t>
            </a:r>
          </a:p>
          <a:p>
            <a:r>
              <a:rPr lang="en-US" dirty="0">
                <a:latin typeface="Gill Sans MT" panose="020B0502020104020203" pitchFamily="34" charset="0"/>
              </a:rPr>
              <a:t>NOT A MAGIC FORMULA - always depends on stakeholders’ capability to develop further the GI through promotion, awareness raising, market strategies to target niche markets, enforcement of their protection and commitment to the process. </a:t>
            </a:r>
            <a:r>
              <a:rPr lang="en-GB" dirty="0">
                <a:latin typeface="Gill Sans MT" panose="020B0502020104020203" pitchFamily="34" charset="0"/>
              </a:rPr>
              <a:t> </a:t>
            </a:r>
          </a:p>
        </p:txBody>
      </p:sp>
    </p:spTree>
    <p:extLst>
      <p:ext uri="{BB962C8B-B14F-4D97-AF65-F5344CB8AC3E}">
        <p14:creationId xmlns:p14="http://schemas.microsoft.com/office/powerpoint/2010/main" val="297481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60240"/>
            <a:ext cx="8229600" cy="1252736"/>
          </a:xfrm>
        </p:spPr>
        <p:txBody>
          <a:bodyPr>
            <a:normAutofit/>
          </a:bodyPr>
          <a:lstStyle/>
          <a:p>
            <a:pPr marL="0" indent="0" algn="ctr">
              <a:buNone/>
            </a:pPr>
            <a:r>
              <a:rPr lang="en-GB" sz="3600" dirty="0">
                <a:latin typeface="Gill Sans MT" panose="020B0502020104020203" pitchFamily="34" charset="0"/>
                <a:cs typeface="Helvetica" panose="020B0604020202020204" pitchFamily="34" charset="0"/>
              </a:rPr>
              <a:t>THANK YOU VERY MUCH </a:t>
            </a:r>
          </a:p>
          <a:p>
            <a:pPr marL="0" indent="0" algn="ctr">
              <a:buNone/>
            </a:pPr>
            <a:r>
              <a:rPr lang="en-GB" sz="3600" dirty="0">
                <a:latin typeface="Gill Sans MT" panose="020B0502020104020203" pitchFamily="34" charset="0"/>
                <a:cs typeface="Helvetica" panose="020B0604020202020204" pitchFamily="34" charset="0"/>
              </a:rPr>
              <a:t>FOR YOUR KIND ATTENTION</a:t>
            </a:r>
          </a:p>
        </p:txBody>
      </p:sp>
      <p:sp>
        <p:nvSpPr>
          <p:cNvPr id="5" name="Content Placeholder 2"/>
          <p:cNvSpPr txBox="1">
            <a:spLocks/>
          </p:cNvSpPr>
          <p:nvPr/>
        </p:nvSpPr>
        <p:spPr>
          <a:xfrm>
            <a:off x="1838164" y="4437113"/>
            <a:ext cx="8515672" cy="1689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Tx/>
              <a:buBlip>
                <a:blip r:embed="rId3"/>
              </a:buBlip>
              <a:defRPr lang="en-US" sz="2000" kern="120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Tx/>
              <a:buBlip>
                <a:blip r:embed="rId4"/>
              </a:buBlip>
              <a:defRPr lang="en-US" sz="1600" i="1" kern="1200">
                <a:solidFill>
                  <a:schemeClr val="tx1">
                    <a:lumMod val="65000"/>
                    <a:lumOff val="3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None/>
            </a:pPr>
            <a:r>
              <a:rPr lang="en-GB" dirty="0">
                <a:solidFill>
                  <a:schemeClr val="tx1"/>
                </a:solidFill>
              </a:rPr>
              <a:t>Lidon Charles</a:t>
            </a:r>
          </a:p>
          <a:p>
            <a:pPr marL="0" indent="0" algn="r">
              <a:spcBef>
                <a:spcPts val="0"/>
              </a:spcBef>
              <a:buNone/>
            </a:pPr>
            <a:r>
              <a:rPr lang="en-GB" sz="1900" dirty="0">
                <a:solidFill>
                  <a:schemeClr val="tx1"/>
                </a:solidFill>
              </a:rPr>
              <a:t>Project Coordinator / Foreign Service Officer III</a:t>
            </a:r>
          </a:p>
          <a:p>
            <a:pPr marL="0" indent="0" algn="r">
              <a:spcBef>
                <a:spcPts val="0"/>
              </a:spcBef>
              <a:buNone/>
            </a:pPr>
            <a:r>
              <a:rPr lang="en-US" sz="1700" dirty="0">
                <a:solidFill>
                  <a:schemeClr val="tx1"/>
                </a:solidFill>
              </a:rPr>
              <a:t>EU Project </a:t>
            </a:r>
            <a:r>
              <a:rPr lang="en-US" sz="2100" dirty="0">
                <a:solidFill>
                  <a:schemeClr val="tx1"/>
                </a:solidFill>
              </a:rPr>
              <a:t>“</a:t>
            </a:r>
            <a:r>
              <a:rPr lang="en-US" sz="1400" dirty="0">
                <a:solidFill>
                  <a:schemeClr val="tx1"/>
                </a:solidFill>
              </a:rPr>
              <a:t>P041 - Support for the development of a Trade Export Strategy for SVG </a:t>
            </a:r>
          </a:p>
          <a:p>
            <a:pPr marL="0" indent="0" algn="r">
              <a:spcBef>
                <a:spcPts val="0"/>
              </a:spcBef>
              <a:buNone/>
            </a:pPr>
            <a:r>
              <a:rPr lang="en-US" sz="1400" dirty="0">
                <a:solidFill>
                  <a:schemeClr val="tx1"/>
                </a:solidFill>
              </a:rPr>
              <a:t>and a GI Certification Scheme for Quality Exports in Guyana</a:t>
            </a:r>
            <a:r>
              <a:rPr lang="en-US" sz="1400" dirty="0">
                <a:solidFill>
                  <a:schemeClr val="tx1">
                    <a:lumMod val="65000"/>
                    <a:lumOff val="35000"/>
                  </a:schemeClr>
                </a:solidFill>
              </a:rPr>
              <a:t>”</a:t>
            </a:r>
          </a:p>
        </p:txBody>
      </p:sp>
    </p:spTree>
    <p:extLst>
      <p:ext uri="{BB962C8B-B14F-4D97-AF65-F5344CB8AC3E}">
        <p14:creationId xmlns:p14="http://schemas.microsoft.com/office/powerpoint/2010/main" val="179569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4AD311-96B9-469A-A9D7-33B9132DD927}"/>
              </a:ext>
            </a:extLst>
          </p:cNvPr>
          <p:cNvSpPr>
            <a:spLocks noGrp="1"/>
          </p:cNvSpPr>
          <p:nvPr>
            <p:ph type="title"/>
          </p:nvPr>
        </p:nvSpPr>
        <p:spPr>
          <a:xfrm>
            <a:off x="863029" y="1012004"/>
            <a:ext cx="3416158" cy="4795408"/>
          </a:xfrm>
        </p:spPr>
        <p:txBody>
          <a:bodyPr>
            <a:normAutofit/>
          </a:bodyPr>
          <a:lstStyle/>
          <a:p>
            <a:r>
              <a:rPr lang="en-GB">
                <a:solidFill>
                  <a:srgbClr val="FFFFFF"/>
                </a:solidFill>
                <a:latin typeface="Gill Sans MT" panose="020B0502020104020203" pitchFamily="34" charset="0"/>
              </a:rPr>
              <a:t>Structure of Presentation:</a:t>
            </a:r>
            <a:endParaRPr lang="en-GB" dirty="0">
              <a:solidFill>
                <a:srgbClr val="FFFFFF"/>
              </a:solidFill>
              <a:latin typeface="Gill Sans MT" panose="020B0502020104020203" pitchFamily="34" charset="0"/>
            </a:endParaRPr>
          </a:p>
        </p:txBody>
      </p:sp>
      <p:graphicFrame>
        <p:nvGraphicFramePr>
          <p:cNvPr id="5" name="Content Placeholder 2">
            <a:extLst>
              <a:ext uri="{FF2B5EF4-FFF2-40B4-BE49-F238E27FC236}">
                <a16:creationId xmlns:a16="http://schemas.microsoft.com/office/drawing/2014/main" id="{C663D3D8-5732-4B27-ADEF-A6E41B7B45A4}"/>
              </a:ext>
            </a:extLst>
          </p:cNvPr>
          <p:cNvGraphicFramePr>
            <a:graphicFrameLocks noGrp="1"/>
          </p:cNvGraphicFramePr>
          <p:nvPr>
            <p:ph idx="1"/>
            <p:extLst>
              <p:ext uri="{D42A27DB-BD31-4B8C-83A1-F6EECF244321}">
                <p14:modId xmlns:p14="http://schemas.microsoft.com/office/powerpoint/2010/main" val="273005093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72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707E-D339-4BAA-8526-E7D7C723C204}"/>
              </a:ext>
            </a:extLst>
          </p:cNvPr>
          <p:cNvSpPr>
            <a:spLocks noGrp="1"/>
          </p:cNvSpPr>
          <p:nvPr>
            <p:ph type="title"/>
          </p:nvPr>
        </p:nvSpPr>
        <p:spPr>
          <a:xfrm>
            <a:off x="893549" y="590438"/>
            <a:ext cx="10515600" cy="1325563"/>
          </a:xfrm>
        </p:spPr>
        <p:txBody>
          <a:bodyPr>
            <a:normAutofit fontScale="90000"/>
          </a:bodyPr>
          <a:lstStyle/>
          <a:p>
            <a:r>
              <a:rPr lang="en-US" dirty="0">
                <a:latin typeface="Gill Sans MT" panose="020B0502020104020203" pitchFamily="34" charset="0"/>
              </a:rPr>
              <a:t>1. Overview of Geographical Indications in CARIFORUM</a:t>
            </a:r>
            <a:br>
              <a:rPr lang="en-GB" dirty="0">
                <a:latin typeface="Gill Sans MT" panose="020B0502020104020203" pitchFamily="34" charset="0"/>
              </a:rPr>
            </a:br>
            <a:endParaRPr lang="en-GB"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CD069620-B822-4262-B293-9E30686A3D00}"/>
              </a:ext>
            </a:extLst>
          </p:cNvPr>
          <p:cNvSpPr>
            <a:spLocks noGrp="1"/>
          </p:cNvSpPr>
          <p:nvPr>
            <p:ph idx="1"/>
          </p:nvPr>
        </p:nvSpPr>
        <p:spPr>
          <a:xfrm>
            <a:off x="893549" y="1952325"/>
            <a:ext cx="10515600" cy="1838227"/>
          </a:xfrm>
        </p:spPr>
        <p:txBody>
          <a:bodyPr>
            <a:normAutofit/>
          </a:bodyPr>
          <a:lstStyle/>
          <a:p>
            <a:pPr marL="0" indent="0" algn="just">
              <a:buNone/>
            </a:pPr>
            <a:r>
              <a:rPr lang="en-GB" dirty="0">
                <a:latin typeface="Gill Sans MT" panose="020B0502020104020203" pitchFamily="34" charset="0"/>
              </a:rPr>
              <a:t>Geographical Indications (GI) identify a product as originating in a territory, region or locality in that territory, where a given quality, reputation or other characteristic of the good is essentially attributable to its geographical origin. </a:t>
            </a:r>
            <a:r>
              <a:rPr lang="en-GB" i="1" dirty="0">
                <a:latin typeface="Gill Sans MT" panose="020B0502020104020203" pitchFamily="34" charset="0"/>
              </a:rPr>
              <a:t>See Article 22 of TRIPS</a:t>
            </a:r>
            <a:endParaRPr lang="en-GB" dirty="0">
              <a:latin typeface="Gill Sans MT" panose="020B0502020104020203" pitchFamily="34" charset="0"/>
            </a:endParaRPr>
          </a:p>
          <a:p>
            <a:pPr marL="0" indent="0" algn="just">
              <a:buNone/>
            </a:pPr>
            <a:endParaRPr lang="en-GB" dirty="0">
              <a:latin typeface="Gill Sans MT" panose="020B0502020104020203" pitchFamily="34" charset="0"/>
            </a:endParaRPr>
          </a:p>
        </p:txBody>
      </p:sp>
      <p:grpSp>
        <p:nvGrpSpPr>
          <p:cNvPr id="16" name="Group 15">
            <a:extLst>
              <a:ext uri="{FF2B5EF4-FFF2-40B4-BE49-F238E27FC236}">
                <a16:creationId xmlns:a16="http://schemas.microsoft.com/office/drawing/2014/main" id="{F0A879F3-80DC-42DD-8F04-C2C0DFE4E06D}"/>
              </a:ext>
            </a:extLst>
          </p:cNvPr>
          <p:cNvGrpSpPr/>
          <p:nvPr/>
        </p:nvGrpSpPr>
        <p:grpSpPr>
          <a:xfrm>
            <a:off x="1948045" y="3826876"/>
            <a:ext cx="4140460" cy="1116124"/>
            <a:chOff x="0" y="0"/>
            <a:chExt cx="4140460" cy="1116124"/>
          </a:xfrm>
        </p:grpSpPr>
        <p:sp>
          <p:nvSpPr>
            <p:cNvPr id="29" name="Rectangle: Single Corner Rounded 28">
              <a:extLst>
                <a:ext uri="{FF2B5EF4-FFF2-40B4-BE49-F238E27FC236}">
                  <a16:creationId xmlns:a16="http://schemas.microsoft.com/office/drawing/2014/main" id="{E67A0EA4-3655-40A5-9426-A55771BB40FA}"/>
                </a:ext>
              </a:extLst>
            </p:cNvPr>
            <p:cNvSpPr/>
            <p:nvPr/>
          </p:nvSpPr>
          <p:spPr>
            <a:xfrm rot="16200000">
              <a:off x="1512168" y="-1512168"/>
              <a:ext cx="1116124" cy="4140460"/>
            </a:xfrm>
            <a:prstGeom prst="round1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ectangle: Single Corner Rounded 4">
              <a:extLst>
                <a:ext uri="{FF2B5EF4-FFF2-40B4-BE49-F238E27FC236}">
                  <a16:creationId xmlns:a16="http://schemas.microsoft.com/office/drawing/2014/main" id="{3B06E75C-237B-4236-94D5-64CBE87CF464}"/>
                </a:ext>
              </a:extLst>
            </p:cNvPr>
            <p:cNvSpPr txBox="1"/>
            <p:nvPr/>
          </p:nvSpPr>
          <p:spPr>
            <a:xfrm rot="21600000">
              <a:off x="0" y="0"/>
              <a:ext cx="4140460" cy="83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latin typeface="Helvetica" panose="020B0604020202020204" pitchFamily="34" charset="0"/>
                  <a:cs typeface="Helvetica" panose="020B0604020202020204" pitchFamily="34" charset="0"/>
                </a:rPr>
                <a:t>Legal tool: IP right</a:t>
              </a:r>
            </a:p>
          </p:txBody>
        </p:sp>
      </p:grpSp>
      <p:grpSp>
        <p:nvGrpSpPr>
          <p:cNvPr id="17" name="Group 16">
            <a:extLst>
              <a:ext uri="{FF2B5EF4-FFF2-40B4-BE49-F238E27FC236}">
                <a16:creationId xmlns:a16="http://schemas.microsoft.com/office/drawing/2014/main" id="{D6FF605C-BB90-4367-868E-848D1CDABD9D}"/>
              </a:ext>
            </a:extLst>
          </p:cNvPr>
          <p:cNvGrpSpPr/>
          <p:nvPr/>
        </p:nvGrpSpPr>
        <p:grpSpPr>
          <a:xfrm>
            <a:off x="6088505" y="3826876"/>
            <a:ext cx="4140460" cy="1116124"/>
            <a:chOff x="4140460" y="0"/>
            <a:chExt cx="4140460" cy="1116124"/>
          </a:xfrm>
        </p:grpSpPr>
        <p:sp>
          <p:nvSpPr>
            <p:cNvPr id="27" name="Rectangle: Single Corner Rounded 26">
              <a:extLst>
                <a:ext uri="{FF2B5EF4-FFF2-40B4-BE49-F238E27FC236}">
                  <a16:creationId xmlns:a16="http://schemas.microsoft.com/office/drawing/2014/main" id="{CB893372-384E-4CBE-93EE-F9BA0C25B808}"/>
                </a:ext>
              </a:extLst>
            </p:cNvPr>
            <p:cNvSpPr/>
            <p:nvPr/>
          </p:nvSpPr>
          <p:spPr>
            <a:xfrm>
              <a:off x="4140460" y="0"/>
              <a:ext cx="4140460" cy="1116124"/>
            </a:xfrm>
            <a:prstGeom prst="round1Rect">
              <a:avLst/>
            </a:pr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28" name="Rectangle: Single Corner Rounded 6">
              <a:extLst>
                <a:ext uri="{FF2B5EF4-FFF2-40B4-BE49-F238E27FC236}">
                  <a16:creationId xmlns:a16="http://schemas.microsoft.com/office/drawing/2014/main" id="{34BC3AD1-091E-407E-BAFF-84D7A4DC4C75}"/>
                </a:ext>
              </a:extLst>
            </p:cNvPr>
            <p:cNvSpPr txBox="1"/>
            <p:nvPr/>
          </p:nvSpPr>
          <p:spPr>
            <a:xfrm>
              <a:off x="4140460" y="0"/>
              <a:ext cx="4140460" cy="83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effectLst/>
                  <a:latin typeface="Helvetica" panose="020B0604020202020204" pitchFamily="34" charset="0"/>
                  <a:cs typeface="Helvetica" panose="020B0604020202020204" pitchFamily="34" charset="0"/>
                </a:rPr>
                <a:t>Differentiation</a:t>
              </a:r>
              <a:r>
                <a:rPr lang="es-ES" sz="2400" b="1" kern="1200" dirty="0">
                  <a:effectLst/>
                  <a:latin typeface="Helvetica" panose="020B0604020202020204" pitchFamily="34" charset="0"/>
                  <a:cs typeface="Helvetica" panose="020B0604020202020204" pitchFamily="34" charset="0"/>
                </a:rPr>
                <a:t> &amp; </a:t>
              </a:r>
              <a:r>
                <a:rPr lang="en-GB" sz="2400" b="1" kern="1200" noProof="0" dirty="0">
                  <a:effectLst/>
                  <a:latin typeface="Helvetica" panose="020B0604020202020204" pitchFamily="34" charset="0"/>
                  <a:cs typeface="Helvetica" panose="020B0604020202020204" pitchFamily="34" charset="0"/>
                </a:rPr>
                <a:t>development</a:t>
              </a:r>
              <a:r>
                <a:rPr lang="es-ES" sz="2400" b="1" kern="1200" dirty="0">
                  <a:effectLst/>
                  <a:latin typeface="Helvetica" panose="020B0604020202020204" pitchFamily="34" charset="0"/>
                  <a:cs typeface="Helvetica" panose="020B0604020202020204" pitchFamily="34" charset="0"/>
                </a:rPr>
                <a:t> </a:t>
              </a:r>
              <a:r>
                <a:rPr lang="en-GB" sz="2400" b="1" kern="1200" noProof="0" dirty="0">
                  <a:effectLst/>
                  <a:latin typeface="Helvetica" panose="020B0604020202020204" pitchFamily="34" charset="0"/>
                  <a:cs typeface="Helvetica" panose="020B0604020202020204" pitchFamily="34" charset="0"/>
                </a:rPr>
                <a:t>tool</a:t>
              </a:r>
              <a:r>
                <a:rPr lang="es-ES" sz="2400" b="1" kern="1200" dirty="0">
                  <a:effectLst/>
                  <a:latin typeface="Helvetica" panose="020B0604020202020204" pitchFamily="34" charset="0"/>
                  <a:cs typeface="Helvetica" panose="020B0604020202020204" pitchFamily="34" charset="0"/>
                </a:rPr>
                <a:t> </a:t>
              </a:r>
            </a:p>
          </p:txBody>
        </p:sp>
      </p:grpSp>
      <p:grpSp>
        <p:nvGrpSpPr>
          <p:cNvPr id="18" name="Group 17">
            <a:extLst>
              <a:ext uri="{FF2B5EF4-FFF2-40B4-BE49-F238E27FC236}">
                <a16:creationId xmlns:a16="http://schemas.microsoft.com/office/drawing/2014/main" id="{C742042F-0799-44C6-9CDB-8F160954B20C}"/>
              </a:ext>
            </a:extLst>
          </p:cNvPr>
          <p:cNvGrpSpPr/>
          <p:nvPr/>
        </p:nvGrpSpPr>
        <p:grpSpPr>
          <a:xfrm>
            <a:off x="1948045" y="4943000"/>
            <a:ext cx="4140460" cy="1116124"/>
            <a:chOff x="0" y="1116124"/>
            <a:chExt cx="4140460" cy="1116124"/>
          </a:xfrm>
        </p:grpSpPr>
        <p:sp>
          <p:nvSpPr>
            <p:cNvPr id="25" name="Rectangle: Single Corner Rounded 24">
              <a:extLst>
                <a:ext uri="{FF2B5EF4-FFF2-40B4-BE49-F238E27FC236}">
                  <a16:creationId xmlns:a16="http://schemas.microsoft.com/office/drawing/2014/main" id="{152707DA-6326-4217-8C1C-874E8D066855}"/>
                </a:ext>
              </a:extLst>
            </p:cNvPr>
            <p:cNvSpPr/>
            <p:nvPr/>
          </p:nvSpPr>
          <p:spPr>
            <a:xfrm rot="10800000">
              <a:off x="0" y="1116124"/>
              <a:ext cx="4140460" cy="1116124"/>
            </a:xfrm>
            <a:prstGeom prst="round1Rect">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26" name="Rectangle: Single Corner Rounded 8">
              <a:extLst>
                <a:ext uri="{FF2B5EF4-FFF2-40B4-BE49-F238E27FC236}">
                  <a16:creationId xmlns:a16="http://schemas.microsoft.com/office/drawing/2014/main" id="{5F951059-58D0-48A9-8B4F-5B6C00B6807F}"/>
                </a:ext>
              </a:extLst>
            </p:cNvPr>
            <p:cNvSpPr txBox="1"/>
            <p:nvPr/>
          </p:nvSpPr>
          <p:spPr>
            <a:xfrm rot="21600000">
              <a:off x="0" y="1395154"/>
              <a:ext cx="4140460" cy="83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latin typeface="Helvetica" panose="020B0604020202020204" pitchFamily="34" charset="0"/>
                  <a:cs typeface="Helvetica" panose="020B0604020202020204" pitchFamily="34" charset="0"/>
                </a:rPr>
                <a:t>Economic</a:t>
              </a:r>
              <a:r>
                <a:rPr lang="es-ES" sz="2400" b="1" kern="1200" dirty="0">
                  <a:latin typeface="Helvetica" panose="020B0604020202020204" pitchFamily="34" charset="0"/>
                  <a:cs typeface="Helvetica" panose="020B0604020202020204" pitchFamily="34" charset="0"/>
                </a:rPr>
                <a:t> &amp; marketing </a:t>
              </a:r>
              <a:r>
                <a:rPr lang="en-GB" sz="2400" b="1" kern="1200" noProof="0" dirty="0">
                  <a:latin typeface="Helvetica" panose="020B0604020202020204" pitchFamily="34" charset="0"/>
                  <a:cs typeface="Helvetica" panose="020B0604020202020204" pitchFamily="34" charset="0"/>
                </a:rPr>
                <a:t>tool</a:t>
              </a:r>
            </a:p>
          </p:txBody>
        </p:sp>
      </p:grpSp>
      <p:grpSp>
        <p:nvGrpSpPr>
          <p:cNvPr id="19" name="Group 18">
            <a:extLst>
              <a:ext uri="{FF2B5EF4-FFF2-40B4-BE49-F238E27FC236}">
                <a16:creationId xmlns:a16="http://schemas.microsoft.com/office/drawing/2014/main" id="{64AF582D-3F27-40CC-AFC7-2CC257088B46}"/>
              </a:ext>
            </a:extLst>
          </p:cNvPr>
          <p:cNvGrpSpPr/>
          <p:nvPr/>
        </p:nvGrpSpPr>
        <p:grpSpPr>
          <a:xfrm>
            <a:off x="6088505" y="4943001"/>
            <a:ext cx="4140460" cy="1116124"/>
            <a:chOff x="4140460" y="1116125"/>
            <a:chExt cx="4140460" cy="1116124"/>
          </a:xfrm>
        </p:grpSpPr>
        <p:sp>
          <p:nvSpPr>
            <p:cNvPr id="23" name="Rectangle: Single Corner Rounded 22">
              <a:extLst>
                <a:ext uri="{FF2B5EF4-FFF2-40B4-BE49-F238E27FC236}">
                  <a16:creationId xmlns:a16="http://schemas.microsoft.com/office/drawing/2014/main" id="{35CBA31A-3278-429B-95C1-54453539AA06}"/>
                </a:ext>
              </a:extLst>
            </p:cNvPr>
            <p:cNvSpPr/>
            <p:nvPr/>
          </p:nvSpPr>
          <p:spPr>
            <a:xfrm rot="5400000">
              <a:off x="5652628" y="-396043"/>
              <a:ext cx="1116124" cy="4140460"/>
            </a:xfrm>
            <a:prstGeom prst="round1Rect">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24" name="Rectangle: Single Corner Rounded 10">
              <a:extLst>
                <a:ext uri="{FF2B5EF4-FFF2-40B4-BE49-F238E27FC236}">
                  <a16:creationId xmlns:a16="http://schemas.microsoft.com/office/drawing/2014/main" id="{867A1546-1593-4EC7-977F-92F89D848D03}"/>
                </a:ext>
              </a:extLst>
            </p:cNvPr>
            <p:cNvSpPr txBox="1"/>
            <p:nvPr/>
          </p:nvSpPr>
          <p:spPr>
            <a:xfrm>
              <a:off x="4140460" y="1395155"/>
              <a:ext cx="4140460" cy="83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latin typeface="Helvetica" panose="020B0604020202020204" pitchFamily="34" charset="0"/>
                  <a:cs typeface="Helvetica" panose="020B0604020202020204" pitchFamily="34" charset="0"/>
                </a:rPr>
                <a:t>Political</a:t>
              </a:r>
              <a:r>
                <a:rPr lang="es-ES" sz="2400" b="1" kern="1200" dirty="0">
                  <a:latin typeface="Helvetica" panose="020B0604020202020204" pitchFamily="34" charset="0"/>
                  <a:cs typeface="Helvetica" panose="020B0604020202020204" pitchFamily="34" charset="0"/>
                </a:rPr>
                <a:t> </a:t>
              </a:r>
              <a:r>
                <a:rPr lang="en-GB" sz="2400" b="1" kern="1200" noProof="0" dirty="0">
                  <a:latin typeface="Helvetica" panose="020B0604020202020204" pitchFamily="34" charset="0"/>
                  <a:cs typeface="Helvetica" panose="020B0604020202020204" pitchFamily="34" charset="0"/>
                </a:rPr>
                <a:t>tool</a:t>
              </a:r>
            </a:p>
          </p:txBody>
        </p:sp>
      </p:grpSp>
      <p:grpSp>
        <p:nvGrpSpPr>
          <p:cNvPr id="20" name="Group 19">
            <a:extLst>
              <a:ext uri="{FF2B5EF4-FFF2-40B4-BE49-F238E27FC236}">
                <a16:creationId xmlns:a16="http://schemas.microsoft.com/office/drawing/2014/main" id="{C568DB58-1B37-4085-AF3B-93BB1B4B75BA}"/>
              </a:ext>
            </a:extLst>
          </p:cNvPr>
          <p:cNvGrpSpPr/>
          <p:nvPr/>
        </p:nvGrpSpPr>
        <p:grpSpPr>
          <a:xfrm>
            <a:off x="2164069" y="4570959"/>
            <a:ext cx="7848871" cy="744080"/>
            <a:chOff x="216024" y="744083"/>
            <a:chExt cx="7848871" cy="744080"/>
          </a:xfrm>
        </p:grpSpPr>
        <p:sp>
          <p:nvSpPr>
            <p:cNvPr id="21" name="Rectangle: Rounded Corners 20">
              <a:extLst>
                <a:ext uri="{FF2B5EF4-FFF2-40B4-BE49-F238E27FC236}">
                  <a16:creationId xmlns:a16="http://schemas.microsoft.com/office/drawing/2014/main" id="{E1805DCC-327F-4FB3-A64B-31D807B33197}"/>
                </a:ext>
              </a:extLst>
            </p:cNvPr>
            <p:cNvSpPr/>
            <p:nvPr/>
          </p:nvSpPr>
          <p:spPr>
            <a:xfrm>
              <a:off x="216024" y="744083"/>
              <a:ext cx="7848871" cy="744080"/>
            </a:xfrm>
            <a:prstGeom prst="roundRect">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2" name="Rectangle: Rounded Corners 12">
              <a:extLst>
                <a:ext uri="{FF2B5EF4-FFF2-40B4-BE49-F238E27FC236}">
                  <a16:creationId xmlns:a16="http://schemas.microsoft.com/office/drawing/2014/main" id="{7F684613-123F-41B4-BFDC-228BD7261D69}"/>
                </a:ext>
              </a:extLst>
            </p:cNvPr>
            <p:cNvSpPr txBox="1"/>
            <p:nvPr/>
          </p:nvSpPr>
          <p:spPr>
            <a:xfrm>
              <a:off x="252347" y="780406"/>
              <a:ext cx="7776225" cy="6714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GI AS A MULTIPLE TOOL</a:t>
              </a:r>
            </a:p>
          </p:txBody>
        </p:sp>
      </p:grpSp>
    </p:spTree>
    <p:extLst>
      <p:ext uri="{BB962C8B-B14F-4D97-AF65-F5344CB8AC3E}">
        <p14:creationId xmlns:p14="http://schemas.microsoft.com/office/powerpoint/2010/main" val="256036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EA7056-9449-4A04-836F-79D3EAD870B2}"/>
              </a:ext>
            </a:extLst>
          </p:cNvPr>
          <p:cNvSpPr>
            <a:spLocks noGrp="1"/>
          </p:cNvSpPr>
          <p:nvPr>
            <p:ph type="title"/>
          </p:nvPr>
        </p:nvSpPr>
        <p:spPr>
          <a:xfrm>
            <a:off x="1294361" y="143460"/>
            <a:ext cx="9603275" cy="1049235"/>
          </a:xfrm>
        </p:spPr>
        <p:txBody>
          <a:bodyPr>
            <a:normAutofit/>
          </a:bodyPr>
          <a:lstStyle/>
          <a:p>
            <a:r>
              <a:rPr lang="en-US" sz="3200" dirty="0">
                <a:latin typeface="Gill Sans MT" panose="020B0502020104020203" pitchFamily="34" charset="0"/>
              </a:rPr>
              <a:t>1. Overview of Geographical Indications in CARIFORUM</a:t>
            </a:r>
            <a:endParaRPr lang="en-GB" sz="32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DAEA7883-1266-476F-8C90-741763AB4FE1}"/>
              </a:ext>
            </a:extLst>
          </p:cNvPr>
          <p:cNvSpPr>
            <a:spLocks noGrp="1"/>
          </p:cNvSpPr>
          <p:nvPr>
            <p:ph idx="1"/>
          </p:nvPr>
        </p:nvSpPr>
        <p:spPr>
          <a:xfrm>
            <a:off x="948266" y="1192695"/>
            <a:ext cx="10295466" cy="5162295"/>
          </a:xfrm>
        </p:spPr>
        <p:txBody>
          <a:bodyPr>
            <a:normAutofit/>
          </a:bodyPr>
          <a:lstStyle/>
          <a:p>
            <a:pPr marL="0" indent="0">
              <a:lnSpc>
                <a:spcPct val="100000"/>
              </a:lnSpc>
              <a:buNone/>
            </a:pPr>
            <a:r>
              <a:rPr lang="en-GB" sz="1900" dirty="0">
                <a:latin typeface="Gill Sans MT" panose="020B0502020104020203" pitchFamily="34" charset="0"/>
              </a:rPr>
              <a:t>CARIFORUM – EU Economic Partnership Agreement between the EU and the 16 States of CARIFORUM  requires the recognition and protection of GIs in all State Parties. Eleven CARIFORUM States have legislation specific to GIs. Belize is in the process of developing legislation. The Dominican Republic, Suriname, Haiti and Grenada do not have specific GI legislation. </a:t>
            </a:r>
          </a:p>
          <a:p>
            <a:pPr marL="0" indent="0">
              <a:lnSpc>
                <a:spcPct val="100000"/>
              </a:lnSpc>
              <a:buNone/>
            </a:pPr>
            <a:endParaRPr lang="en-GB" dirty="0"/>
          </a:p>
          <a:p>
            <a:pPr marL="0" indent="0">
              <a:lnSpc>
                <a:spcPct val="100000"/>
              </a:lnSpc>
              <a:buNone/>
            </a:pPr>
            <a:endParaRPr lang="en-GB" sz="1900" dirty="0">
              <a:latin typeface="Gill Sans MT" panose="020B0502020104020203" pitchFamily="34" charset="0"/>
            </a:endParaRPr>
          </a:p>
          <a:p>
            <a:pPr marL="0" indent="0">
              <a:buNone/>
            </a:pPr>
            <a:endParaRPr lang="en-GB" sz="1900" dirty="0">
              <a:latin typeface="Gill Sans MT" panose="020B0502020104020203" pitchFamily="34" charset="0"/>
            </a:endParaRPr>
          </a:p>
        </p:txBody>
      </p:sp>
      <p:graphicFrame>
        <p:nvGraphicFramePr>
          <p:cNvPr id="11" name="Table 11">
            <a:extLst>
              <a:ext uri="{FF2B5EF4-FFF2-40B4-BE49-F238E27FC236}">
                <a16:creationId xmlns:a16="http://schemas.microsoft.com/office/drawing/2014/main" id="{3E52B488-3436-49E5-A745-87116CDF05F4}"/>
              </a:ext>
            </a:extLst>
          </p:cNvPr>
          <p:cNvGraphicFramePr>
            <a:graphicFrameLocks noGrp="1"/>
          </p:cNvGraphicFramePr>
          <p:nvPr>
            <p:extLst>
              <p:ext uri="{D42A27DB-BD31-4B8C-83A1-F6EECF244321}">
                <p14:modId xmlns:p14="http://schemas.microsoft.com/office/powerpoint/2010/main" val="776132037"/>
              </p:ext>
            </p:extLst>
          </p:nvPr>
        </p:nvGraphicFramePr>
        <p:xfrm>
          <a:off x="937242" y="2527312"/>
          <a:ext cx="5005966" cy="3654751"/>
        </p:xfrm>
        <a:graphic>
          <a:graphicData uri="http://schemas.openxmlformats.org/drawingml/2006/table">
            <a:tbl>
              <a:tblPr firstRow="1" bandRow="1">
                <a:tableStyleId>{5C22544A-7EE6-4342-B048-85BDC9FD1C3A}</a:tableStyleId>
              </a:tblPr>
              <a:tblGrid>
                <a:gridCol w="2544932">
                  <a:extLst>
                    <a:ext uri="{9D8B030D-6E8A-4147-A177-3AD203B41FA5}">
                      <a16:colId xmlns:a16="http://schemas.microsoft.com/office/drawing/2014/main" val="2474314109"/>
                    </a:ext>
                  </a:extLst>
                </a:gridCol>
                <a:gridCol w="2461034">
                  <a:extLst>
                    <a:ext uri="{9D8B030D-6E8A-4147-A177-3AD203B41FA5}">
                      <a16:colId xmlns:a16="http://schemas.microsoft.com/office/drawing/2014/main" val="2576775216"/>
                    </a:ext>
                  </a:extLst>
                </a:gridCol>
              </a:tblGrid>
              <a:tr h="530769">
                <a:tc>
                  <a:txBody>
                    <a:bodyPr/>
                    <a:lstStyle/>
                    <a:p>
                      <a:pPr>
                        <a:lnSpc>
                          <a:spcPct val="107000"/>
                        </a:lnSpc>
                        <a:spcAft>
                          <a:spcPts val="800"/>
                        </a:spcAft>
                      </a:pPr>
                      <a:r>
                        <a:rPr lang="en-GB" sz="1800" dirty="0">
                          <a:effectLst/>
                        </a:rPr>
                        <a:t>Geographical Indications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Country of Origin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57428553"/>
                  </a:ext>
                </a:extLst>
              </a:tr>
              <a:tr h="530769">
                <a:tc>
                  <a:txBody>
                    <a:bodyPr/>
                    <a:lstStyle/>
                    <a:p>
                      <a:pPr>
                        <a:lnSpc>
                          <a:spcPct val="107000"/>
                        </a:lnSpc>
                        <a:spcAft>
                          <a:spcPts val="800"/>
                        </a:spcAft>
                      </a:pPr>
                      <a:r>
                        <a:rPr lang="en-GB" sz="1800" dirty="0">
                          <a:effectLst/>
                        </a:rPr>
                        <a:t>Mangos </a:t>
                      </a:r>
                      <a:r>
                        <a:rPr lang="en-GB" sz="1800" dirty="0" err="1">
                          <a:effectLst/>
                        </a:rPr>
                        <a:t>Dominicanos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67651706"/>
                  </a:ext>
                </a:extLst>
              </a:tr>
              <a:tr h="327517">
                <a:tc>
                  <a:txBody>
                    <a:bodyPr/>
                    <a:lstStyle/>
                    <a:p>
                      <a:pPr>
                        <a:lnSpc>
                          <a:spcPct val="107000"/>
                        </a:lnSpc>
                        <a:spcAft>
                          <a:spcPts val="800"/>
                        </a:spcAft>
                      </a:pPr>
                      <a:r>
                        <a:rPr lang="en-GB" sz="1800" dirty="0">
                          <a:effectLst/>
                        </a:rPr>
                        <a:t>Cacao </a:t>
                      </a:r>
                      <a:r>
                        <a:rPr lang="en-GB" sz="1800" dirty="0" err="1">
                          <a:effectLst/>
                        </a:rPr>
                        <a:t>Dominicanos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3075894"/>
                  </a:ext>
                </a:extLst>
              </a:tr>
              <a:tr h="327517">
                <a:tc>
                  <a:txBody>
                    <a:bodyPr/>
                    <a:lstStyle/>
                    <a:p>
                      <a:pPr>
                        <a:lnSpc>
                          <a:spcPct val="107000"/>
                        </a:lnSpc>
                        <a:spcAft>
                          <a:spcPts val="800"/>
                        </a:spcAft>
                      </a:pPr>
                      <a:r>
                        <a:rPr lang="en-GB" sz="1800" dirty="0">
                          <a:effectLst/>
                        </a:rPr>
                        <a:t>Café Barahona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9131887"/>
                  </a:ext>
                </a:extLst>
              </a:tr>
              <a:tr h="327517">
                <a:tc>
                  <a:txBody>
                    <a:bodyPr/>
                    <a:lstStyle/>
                    <a:p>
                      <a:pPr>
                        <a:lnSpc>
                          <a:spcPct val="107000"/>
                        </a:lnSpc>
                        <a:spcAft>
                          <a:spcPts val="800"/>
                        </a:spcAft>
                      </a:pPr>
                      <a:r>
                        <a:rPr lang="en-GB" sz="1800" dirty="0">
                          <a:effectLst/>
                        </a:rPr>
                        <a:t>Café </a:t>
                      </a:r>
                      <a:r>
                        <a:rPr lang="en-GB" sz="1800" dirty="0" err="1">
                          <a:effectLst/>
                        </a:rPr>
                        <a:t>Valdesia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87457631"/>
                  </a:ext>
                </a:extLst>
              </a:tr>
              <a:tr h="327517">
                <a:tc>
                  <a:txBody>
                    <a:bodyPr/>
                    <a:lstStyle/>
                    <a:p>
                      <a:pPr>
                        <a:lnSpc>
                          <a:spcPct val="107000"/>
                        </a:lnSpc>
                        <a:spcAft>
                          <a:spcPts val="800"/>
                        </a:spcAft>
                      </a:pPr>
                      <a:r>
                        <a:rPr lang="en-GB" sz="1800" dirty="0">
                          <a:effectLst/>
                        </a:rPr>
                        <a:t>Café </a:t>
                      </a:r>
                      <a:r>
                        <a:rPr lang="en-GB" sz="1800" dirty="0" err="1">
                          <a:effectLst/>
                        </a:rPr>
                        <a:t>Juncalito</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70921270"/>
                  </a:ext>
                </a:extLst>
              </a:tr>
              <a:tr h="327517">
                <a:tc>
                  <a:txBody>
                    <a:bodyPr/>
                    <a:lstStyle/>
                    <a:p>
                      <a:pPr>
                        <a:lnSpc>
                          <a:spcPct val="107000"/>
                        </a:lnSpc>
                        <a:spcAft>
                          <a:spcPts val="800"/>
                        </a:spcAft>
                      </a:pPr>
                      <a:r>
                        <a:rPr lang="en-GB" sz="1800" dirty="0">
                          <a:effectLst/>
                        </a:rPr>
                        <a:t>El </a:t>
                      </a:r>
                      <a:r>
                        <a:rPr lang="en-GB" sz="1800" dirty="0" err="1">
                          <a:effectLst/>
                        </a:rPr>
                        <a:t>Ramonal</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21009516"/>
                  </a:ext>
                </a:extLst>
              </a:tr>
              <a:tr h="327517">
                <a:tc>
                  <a:txBody>
                    <a:bodyPr/>
                    <a:lstStyle/>
                    <a:p>
                      <a:pPr>
                        <a:lnSpc>
                          <a:spcPct val="107000"/>
                        </a:lnSpc>
                        <a:spcAft>
                          <a:spcPts val="800"/>
                        </a:spcAft>
                      </a:pPr>
                      <a:r>
                        <a:rPr lang="en-GB" sz="1800" dirty="0">
                          <a:effectLst/>
                        </a:rPr>
                        <a:t>Los </a:t>
                      </a:r>
                      <a:r>
                        <a:rPr lang="en-GB" sz="1800" dirty="0" err="1">
                          <a:effectLst/>
                        </a:rPr>
                        <a:t>Bejucos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88721509"/>
                  </a:ext>
                </a:extLst>
              </a:tr>
              <a:tr h="327517">
                <a:tc>
                  <a:txBody>
                    <a:bodyPr/>
                    <a:lstStyle/>
                    <a:p>
                      <a:pPr>
                        <a:lnSpc>
                          <a:spcPct val="107000"/>
                        </a:lnSpc>
                        <a:spcAft>
                          <a:spcPts val="800"/>
                        </a:spcAft>
                      </a:pPr>
                      <a:r>
                        <a:rPr lang="en-GB" sz="1800" dirty="0" err="1">
                          <a:effectLst/>
                        </a:rPr>
                        <a:t>Cigarro</a:t>
                      </a:r>
                      <a:r>
                        <a:rPr lang="en-GB" sz="1800" dirty="0">
                          <a:effectLst/>
                        </a:rPr>
                        <a:t> </a:t>
                      </a:r>
                      <a:r>
                        <a:rPr lang="en-GB" sz="1800" dirty="0" err="1">
                          <a:effectLst/>
                        </a:rPr>
                        <a:t>Dominicano</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9503805"/>
                  </a:ext>
                </a:extLst>
              </a:tr>
            </a:tbl>
          </a:graphicData>
        </a:graphic>
      </p:graphicFrame>
      <p:graphicFrame>
        <p:nvGraphicFramePr>
          <p:cNvPr id="15" name="Table 15">
            <a:extLst>
              <a:ext uri="{FF2B5EF4-FFF2-40B4-BE49-F238E27FC236}">
                <a16:creationId xmlns:a16="http://schemas.microsoft.com/office/drawing/2014/main" id="{ECFECC14-B901-4BAD-8307-5BE974A9D1EC}"/>
              </a:ext>
            </a:extLst>
          </p:cNvPr>
          <p:cNvGraphicFramePr>
            <a:graphicFrameLocks noGrp="1"/>
          </p:cNvGraphicFramePr>
          <p:nvPr>
            <p:extLst>
              <p:ext uri="{D42A27DB-BD31-4B8C-83A1-F6EECF244321}">
                <p14:modId xmlns:p14="http://schemas.microsoft.com/office/powerpoint/2010/main" val="1101350776"/>
              </p:ext>
            </p:extLst>
          </p:nvPr>
        </p:nvGraphicFramePr>
        <p:xfrm>
          <a:off x="6337189" y="2528512"/>
          <a:ext cx="5097524" cy="3653551"/>
        </p:xfrm>
        <a:graphic>
          <a:graphicData uri="http://schemas.openxmlformats.org/drawingml/2006/table">
            <a:tbl>
              <a:tblPr firstRow="1" bandRow="1">
                <a:tableStyleId>{5C22544A-7EE6-4342-B048-85BDC9FD1C3A}</a:tableStyleId>
              </a:tblPr>
              <a:tblGrid>
                <a:gridCol w="2548762">
                  <a:extLst>
                    <a:ext uri="{9D8B030D-6E8A-4147-A177-3AD203B41FA5}">
                      <a16:colId xmlns:a16="http://schemas.microsoft.com/office/drawing/2014/main" val="531759351"/>
                    </a:ext>
                  </a:extLst>
                </a:gridCol>
                <a:gridCol w="2548762">
                  <a:extLst>
                    <a:ext uri="{9D8B030D-6E8A-4147-A177-3AD203B41FA5}">
                      <a16:colId xmlns:a16="http://schemas.microsoft.com/office/drawing/2014/main" val="95620471"/>
                    </a:ext>
                  </a:extLst>
                </a:gridCol>
              </a:tblGrid>
              <a:tr h="512079">
                <a:tc>
                  <a:txBody>
                    <a:bodyPr/>
                    <a:lstStyle/>
                    <a:p>
                      <a:pPr>
                        <a:lnSpc>
                          <a:spcPct val="107000"/>
                        </a:lnSpc>
                        <a:spcAft>
                          <a:spcPts val="800"/>
                        </a:spcAft>
                      </a:pPr>
                      <a:r>
                        <a:rPr lang="en-GB" sz="1800" dirty="0">
                          <a:effectLst/>
                        </a:rPr>
                        <a:t>Geographical Indications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Country of Origin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7361314"/>
                  </a:ext>
                </a:extLst>
              </a:tr>
              <a:tr h="392684">
                <a:tc>
                  <a:txBody>
                    <a:bodyPr/>
                    <a:lstStyle/>
                    <a:p>
                      <a:pPr>
                        <a:lnSpc>
                          <a:spcPct val="107000"/>
                        </a:lnSpc>
                        <a:spcAft>
                          <a:spcPts val="800"/>
                        </a:spcAft>
                      </a:pPr>
                      <a:r>
                        <a:rPr lang="en-GB" sz="1800">
                          <a:effectLst/>
                        </a:rPr>
                        <a:t>Oro Verde Cambita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Dominican Republic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33704708"/>
                  </a:ext>
                </a:extLst>
              </a:tr>
              <a:tr h="392684">
                <a:tc>
                  <a:txBody>
                    <a:bodyPr/>
                    <a:lstStyle/>
                    <a:p>
                      <a:pPr>
                        <a:lnSpc>
                          <a:spcPct val="107000"/>
                        </a:lnSpc>
                        <a:spcAft>
                          <a:spcPts val="800"/>
                        </a:spcAft>
                      </a:pPr>
                      <a:r>
                        <a:rPr lang="en-GB" sz="1800">
                          <a:effectLst/>
                        </a:rPr>
                        <a:t>Demerara Rum</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Guyana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87587804"/>
                  </a:ext>
                </a:extLst>
              </a:tr>
              <a:tr h="392684">
                <a:tc>
                  <a:txBody>
                    <a:bodyPr/>
                    <a:lstStyle/>
                    <a:p>
                      <a:pPr>
                        <a:lnSpc>
                          <a:spcPct val="107000"/>
                        </a:lnSpc>
                        <a:spcAft>
                          <a:spcPts val="800"/>
                        </a:spcAft>
                      </a:pPr>
                      <a:r>
                        <a:rPr lang="en-GB" sz="1800" dirty="0">
                          <a:effectLst/>
                        </a:rPr>
                        <a:t>Demerara Sugar</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Guyana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30523647"/>
                  </a:ext>
                </a:extLst>
              </a:tr>
              <a:tr h="392684">
                <a:tc>
                  <a:txBody>
                    <a:bodyPr/>
                    <a:lstStyle/>
                    <a:p>
                      <a:pPr>
                        <a:lnSpc>
                          <a:spcPct val="107000"/>
                        </a:lnSpc>
                        <a:spcAft>
                          <a:spcPts val="800"/>
                        </a:spcAft>
                      </a:pPr>
                      <a:r>
                        <a:rPr lang="en-GB" sz="1800">
                          <a:effectLst/>
                        </a:rPr>
                        <a:t>Demerara Molasses</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Guyana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29529745"/>
                  </a:ext>
                </a:extLst>
              </a:tr>
              <a:tr h="392684">
                <a:tc>
                  <a:txBody>
                    <a:bodyPr/>
                    <a:lstStyle/>
                    <a:p>
                      <a:pPr>
                        <a:lnSpc>
                          <a:spcPct val="107000"/>
                        </a:lnSpc>
                        <a:spcAft>
                          <a:spcPts val="800"/>
                        </a:spcAft>
                      </a:pPr>
                      <a:r>
                        <a:rPr lang="en-GB" sz="1800">
                          <a:effectLst/>
                        </a:rPr>
                        <a:t>Blue Mountain Coffee</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Jamaica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60578285"/>
                  </a:ext>
                </a:extLst>
              </a:tr>
              <a:tr h="392684">
                <a:tc>
                  <a:txBody>
                    <a:bodyPr/>
                    <a:lstStyle/>
                    <a:p>
                      <a:pPr>
                        <a:lnSpc>
                          <a:spcPct val="107000"/>
                        </a:lnSpc>
                        <a:spcAft>
                          <a:spcPts val="800"/>
                        </a:spcAft>
                      </a:pPr>
                      <a:r>
                        <a:rPr lang="en-GB" sz="1800">
                          <a:effectLst/>
                        </a:rPr>
                        <a:t>Jamaica Jerk</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Jamaica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75280095"/>
                  </a:ext>
                </a:extLst>
              </a:tr>
              <a:tr h="392684">
                <a:tc>
                  <a:txBody>
                    <a:bodyPr/>
                    <a:lstStyle/>
                    <a:p>
                      <a:pPr>
                        <a:lnSpc>
                          <a:spcPct val="107000"/>
                        </a:lnSpc>
                        <a:spcAft>
                          <a:spcPts val="800"/>
                        </a:spcAft>
                      </a:pPr>
                      <a:r>
                        <a:rPr lang="en-GB" sz="1800">
                          <a:effectLst/>
                        </a:rPr>
                        <a:t>Jamaica Rum</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Jamaica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3751080"/>
                  </a:ext>
                </a:extLst>
              </a:tr>
              <a:tr h="392684">
                <a:tc>
                  <a:txBody>
                    <a:bodyPr/>
                    <a:lstStyle/>
                    <a:p>
                      <a:pPr>
                        <a:lnSpc>
                          <a:spcPct val="107000"/>
                        </a:lnSpc>
                        <a:spcAft>
                          <a:spcPts val="800"/>
                        </a:spcAft>
                      </a:pPr>
                      <a:r>
                        <a:rPr lang="en-GB" sz="1800" dirty="0">
                          <a:effectLst/>
                        </a:rPr>
                        <a:t>Montserrat Hills Cocoa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800" dirty="0">
                          <a:effectLst/>
                        </a:rPr>
                        <a:t>Trinidad and Tobago</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44632741"/>
                  </a:ext>
                </a:extLst>
              </a:tr>
            </a:tbl>
          </a:graphicData>
        </a:graphic>
      </p:graphicFrame>
    </p:spTree>
    <p:extLst>
      <p:ext uri="{BB962C8B-B14F-4D97-AF65-F5344CB8AC3E}">
        <p14:creationId xmlns:p14="http://schemas.microsoft.com/office/powerpoint/2010/main" val="124105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257558-DD43-40FD-A9DF-4906CAC15225}"/>
              </a:ext>
            </a:extLst>
          </p:cNvPr>
          <p:cNvSpPr>
            <a:spLocks noGrp="1"/>
          </p:cNvSpPr>
          <p:nvPr>
            <p:ph type="title"/>
          </p:nvPr>
        </p:nvSpPr>
        <p:spPr>
          <a:xfrm>
            <a:off x="365760" y="1"/>
            <a:ext cx="10969752" cy="1097280"/>
          </a:xfrm>
        </p:spPr>
        <p:txBody>
          <a:bodyPr>
            <a:normAutofit/>
          </a:bodyPr>
          <a:lstStyle/>
          <a:p>
            <a:r>
              <a:rPr lang="en-US" sz="3600" dirty="0">
                <a:latin typeface="Gill Sans MT" panose="020B0502020104020203" pitchFamily="34" charset="0"/>
              </a:rPr>
              <a:t>1. Overview of Geographical Indications in CARIFORUM</a:t>
            </a:r>
            <a:endParaRPr lang="en-GB" sz="36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A5171D1F-0006-4E8D-B520-302C9B64BF1B}"/>
              </a:ext>
            </a:extLst>
          </p:cNvPr>
          <p:cNvSpPr>
            <a:spLocks noGrp="1"/>
          </p:cNvSpPr>
          <p:nvPr>
            <p:ph idx="1"/>
          </p:nvPr>
        </p:nvSpPr>
        <p:spPr>
          <a:xfrm>
            <a:off x="371856" y="1215968"/>
            <a:ext cx="11089034" cy="5486584"/>
          </a:xfrm>
        </p:spPr>
        <p:txBody>
          <a:bodyPr>
            <a:noAutofit/>
          </a:bodyPr>
          <a:lstStyle/>
          <a:p>
            <a:pPr marL="0" indent="0" algn="just">
              <a:lnSpc>
                <a:spcPct val="100000"/>
              </a:lnSpc>
              <a:buNone/>
            </a:pPr>
            <a:r>
              <a:rPr lang="en-GB" dirty="0">
                <a:latin typeface="Gill Sans MT" panose="020B0502020104020203" pitchFamily="34" charset="0"/>
              </a:rPr>
              <a:t>        In 2016, the ACP-EU TBT Programme funded a project aimed at:</a:t>
            </a:r>
          </a:p>
          <a:p>
            <a:pPr lvl="1" algn="just">
              <a:lnSpc>
                <a:spcPct val="100000"/>
              </a:lnSpc>
            </a:pPr>
            <a:r>
              <a:rPr lang="en-GB" sz="2800" dirty="0">
                <a:latin typeface="Gill Sans MT" panose="020B0502020104020203" pitchFamily="34" charset="0"/>
              </a:rPr>
              <a:t>Enhancing knowledge amongst the public and private sectors on the WTO SPS and TBT Agreements, the TRIPS Agreement, the EU Agricultural Quality Schemes and the opportunities these legal instruments provide to enhance market access for food products in the regional Caribbean and global markets to the benefit of farmers, producers and consumers.</a:t>
            </a:r>
          </a:p>
          <a:p>
            <a:pPr lvl="1" algn="just">
              <a:lnSpc>
                <a:spcPct val="100000"/>
              </a:lnSpc>
            </a:pPr>
            <a:r>
              <a:rPr lang="en-GB" sz="2800" dirty="0">
                <a:latin typeface="Gill Sans MT" panose="020B0502020104020203" pitchFamily="34" charset="0"/>
              </a:rPr>
              <a:t>This project successfully saw the identification, application and registration of technical specifications for Demerara Rum, Demerara Molasses and Demerara Sugar. </a:t>
            </a:r>
          </a:p>
          <a:p>
            <a:pPr lvl="1" algn="just">
              <a:lnSpc>
                <a:spcPct val="100000"/>
              </a:lnSpc>
            </a:pPr>
            <a:r>
              <a:rPr lang="en-GB" sz="2800" dirty="0">
                <a:latin typeface="Gill Sans MT" panose="020B0502020104020203" pitchFamily="34" charset="0"/>
              </a:rPr>
              <a:t>Identified a list of 35 indigenous/traditional products for possible GI development.</a:t>
            </a:r>
          </a:p>
          <a:p>
            <a:pPr lvl="1" algn="just">
              <a:lnSpc>
                <a:spcPct val="100000"/>
              </a:lnSpc>
            </a:pPr>
            <a:endParaRPr lang="en-GB" sz="2800" dirty="0">
              <a:latin typeface="Gill Sans MT" panose="020B0502020104020203" pitchFamily="34" charset="0"/>
            </a:endParaRPr>
          </a:p>
          <a:p>
            <a:pPr algn="just">
              <a:lnSpc>
                <a:spcPct val="100000"/>
              </a:lnSpc>
            </a:pPr>
            <a:endParaRPr lang="en-GB" dirty="0">
              <a:latin typeface="Gill Sans MT" panose="020B0502020104020203" pitchFamily="34" charset="0"/>
            </a:endParaRPr>
          </a:p>
        </p:txBody>
      </p:sp>
    </p:spTree>
    <p:extLst>
      <p:ext uri="{BB962C8B-B14F-4D97-AF65-F5344CB8AC3E}">
        <p14:creationId xmlns:p14="http://schemas.microsoft.com/office/powerpoint/2010/main" val="3321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92" y="102583"/>
            <a:ext cx="11035608" cy="864077"/>
          </a:xfrm>
        </p:spPr>
        <p:txBody>
          <a:bodyPr>
            <a:normAutofit/>
          </a:bodyPr>
          <a:lstStyle/>
          <a:p>
            <a:r>
              <a:rPr lang="en-US" sz="3600" dirty="0">
                <a:latin typeface="Gill Sans MT" panose="020B0502020104020203" pitchFamily="34" charset="0"/>
              </a:rPr>
              <a:t>1. Overview of Geographical Indications in CARIFORUM</a:t>
            </a:r>
            <a:endParaRPr lang="en-GB"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8192" y="1954204"/>
            <a:ext cx="9250216" cy="1822231"/>
          </a:xfrm>
        </p:spPr>
        <p:txBody>
          <a:bodyPr>
            <a:normAutofit/>
          </a:bodyPr>
          <a:lstStyle/>
          <a:p>
            <a:pPr algn="just">
              <a:lnSpc>
                <a:spcPct val="80000"/>
              </a:lnSpc>
              <a:spcBef>
                <a:spcPts val="1800"/>
              </a:spcBef>
              <a:spcAft>
                <a:spcPts val="1800"/>
              </a:spcAft>
            </a:pPr>
            <a:r>
              <a:rPr lang="en-GB" sz="2000" dirty="0">
                <a:latin typeface="Gill Sans MT" panose="020B0502020104020203" pitchFamily="34" charset="0"/>
              </a:rPr>
              <a:t>Purpose 1 - SVG: National Trade and Investment Export Strategy and Implementation Plan </a:t>
            </a:r>
          </a:p>
          <a:p>
            <a:pPr algn="just">
              <a:lnSpc>
                <a:spcPct val="80000"/>
              </a:lnSpc>
              <a:spcBef>
                <a:spcPts val="1800"/>
              </a:spcBef>
              <a:spcAft>
                <a:spcPts val="1800"/>
              </a:spcAft>
            </a:pPr>
            <a:r>
              <a:rPr lang="en-GB" sz="2400" u="sng" dirty="0">
                <a:latin typeface="Gill Sans MT" panose="020B0502020104020203" pitchFamily="34" charset="0"/>
              </a:rPr>
              <a:t>Purpose 2</a:t>
            </a:r>
            <a:r>
              <a:rPr lang="en-GB" sz="2400" dirty="0">
                <a:latin typeface="Gill Sans MT" panose="020B0502020104020203" pitchFamily="34" charset="0"/>
              </a:rPr>
              <a:t> - </a:t>
            </a:r>
            <a:r>
              <a:rPr lang="en-GB" sz="2400" dirty="0">
                <a:effectLst>
                  <a:outerShdw blurRad="38100" dist="38100" dir="2700000" algn="tl">
                    <a:srgbClr val="000000">
                      <a:alpha val="43137"/>
                    </a:srgbClr>
                  </a:outerShdw>
                </a:effectLst>
                <a:latin typeface="Gill Sans MT" panose="020B0502020104020203" pitchFamily="34" charset="0"/>
              </a:rPr>
              <a:t>Guyana</a:t>
            </a:r>
            <a:r>
              <a:rPr lang="en-GB" sz="2400" dirty="0">
                <a:latin typeface="Gill Sans MT" panose="020B0502020104020203" pitchFamily="34" charset="0"/>
              </a:rPr>
              <a:t>: Improve export competitiveness through GI Certification Schemes for quality products</a:t>
            </a:r>
          </a:p>
        </p:txBody>
      </p:sp>
      <p:pic>
        <p:nvPicPr>
          <p:cNvPr id="1030" name="Picture 6" descr="Image result for guyana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1110" y="5276278"/>
            <a:ext cx="2318548" cy="1346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25C1DC-08AC-43E2-9934-D9543788BE53}"/>
              </a:ext>
            </a:extLst>
          </p:cNvPr>
          <p:cNvSpPr/>
          <p:nvPr/>
        </p:nvSpPr>
        <p:spPr>
          <a:xfrm>
            <a:off x="505968" y="966660"/>
            <a:ext cx="8747760" cy="830997"/>
          </a:xfrm>
          <a:prstGeom prst="rect">
            <a:avLst/>
          </a:prstGeom>
        </p:spPr>
        <p:txBody>
          <a:bodyPr wrap="square">
            <a:spAutoFit/>
          </a:bodyPr>
          <a:lstStyle/>
          <a:p>
            <a:r>
              <a:rPr lang="en-GB" sz="2400" dirty="0">
                <a:latin typeface="Gill Sans MT" panose="020B0502020104020203" pitchFamily="34" charset="0"/>
              </a:rPr>
              <a:t>In 2019 a project was initiated</a:t>
            </a:r>
            <a:r>
              <a:rPr lang="en-GB" sz="2400" dirty="0">
                <a:solidFill>
                  <a:prstClr val="black"/>
                </a:solidFill>
                <a:latin typeface="Gill Sans MT" panose="020B0502020104020203" pitchFamily="34" charset="0"/>
              </a:rPr>
              <a:t> under the EU </a:t>
            </a:r>
            <a:r>
              <a:rPr lang="en-GB" sz="2400" dirty="0" err="1">
                <a:solidFill>
                  <a:prstClr val="black"/>
                </a:solidFill>
                <a:latin typeface="Gill Sans MT" panose="020B0502020104020203" pitchFamily="34" charset="0"/>
              </a:rPr>
              <a:t>TradeCom</a:t>
            </a:r>
            <a:r>
              <a:rPr lang="en-GB" sz="2400" dirty="0">
                <a:solidFill>
                  <a:prstClr val="black"/>
                </a:solidFill>
                <a:latin typeface="Gill Sans MT" panose="020B0502020104020203" pitchFamily="34" charset="0"/>
              </a:rPr>
              <a:t> II Programme – Strengthening Trade Facilitation and competitiveness. </a:t>
            </a:r>
            <a:endParaRPr lang="en-GB" sz="2400" dirty="0"/>
          </a:p>
        </p:txBody>
      </p:sp>
      <p:sp>
        <p:nvSpPr>
          <p:cNvPr id="5" name="Rectangle 4">
            <a:extLst>
              <a:ext uri="{FF2B5EF4-FFF2-40B4-BE49-F238E27FC236}">
                <a16:creationId xmlns:a16="http://schemas.microsoft.com/office/drawing/2014/main" id="{1E48DB5E-196F-4EB3-A7AF-606C812332BB}"/>
              </a:ext>
            </a:extLst>
          </p:cNvPr>
          <p:cNvSpPr/>
          <p:nvPr/>
        </p:nvSpPr>
        <p:spPr>
          <a:xfrm>
            <a:off x="391344" y="3594654"/>
            <a:ext cx="8638032" cy="3477875"/>
          </a:xfrm>
          <a:prstGeom prst="rect">
            <a:avLst/>
          </a:prstGeom>
        </p:spPr>
        <p:txBody>
          <a:bodyPr wrap="square">
            <a:spAutoFit/>
          </a:bodyPr>
          <a:lstStyle/>
          <a:p>
            <a:pPr lvl="0"/>
            <a:r>
              <a:rPr lang="en-GB" sz="2000" dirty="0">
                <a:latin typeface="Gill Sans MT" panose="020B0502020104020203" pitchFamily="34" charset="0"/>
              </a:rPr>
              <a:t>The deliverables of the project are:</a:t>
            </a:r>
          </a:p>
          <a:p>
            <a:pPr lvl="0"/>
            <a:endParaRPr lang="en-GB" sz="2000" dirty="0">
              <a:latin typeface="Gill Sans MT" panose="020B0502020104020203" pitchFamily="34" charset="0"/>
            </a:endParaRPr>
          </a:p>
          <a:p>
            <a:pPr lvl="0"/>
            <a:r>
              <a:rPr lang="en-GB" sz="2000" dirty="0">
                <a:latin typeface="Gill Sans MT" panose="020B0502020104020203" pitchFamily="34" charset="0"/>
              </a:rPr>
              <a:t>Result 2.1:  Three (3) to Five (5) quality origin products to benefit from certification as Geographical Indications are identified and confirmed;</a:t>
            </a:r>
          </a:p>
          <a:p>
            <a:pPr lvl="0"/>
            <a:endParaRPr lang="en-GB" sz="2000" dirty="0">
              <a:latin typeface="Gill Sans MT" panose="020B0502020104020203" pitchFamily="34" charset="0"/>
            </a:endParaRPr>
          </a:p>
          <a:p>
            <a:pPr lvl="0"/>
            <a:r>
              <a:rPr lang="en-GB" sz="2000" dirty="0">
                <a:latin typeface="Gill Sans MT" panose="020B0502020104020203" pitchFamily="34" charset="0"/>
              </a:rPr>
              <a:t>Result 2.2: Preparation of Standards and technical specifications for these three(3) to five (5) quality origin products and the registration process initiated;</a:t>
            </a:r>
          </a:p>
          <a:p>
            <a:pPr lvl="0"/>
            <a:endParaRPr lang="en-GB" sz="2000" dirty="0">
              <a:latin typeface="Gill Sans MT" panose="020B0502020104020203" pitchFamily="34" charset="0"/>
            </a:endParaRPr>
          </a:p>
          <a:p>
            <a:pPr lvl="0"/>
            <a:r>
              <a:rPr lang="en-GB" sz="2000" dirty="0">
                <a:latin typeface="Gill Sans MT" panose="020B0502020104020203" pitchFamily="34" charset="0"/>
              </a:rPr>
              <a:t>Result 2.3: Preparation for market access guidelines for three(3) to five (5) quality origin products.</a:t>
            </a:r>
          </a:p>
          <a:p>
            <a:pPr lvl="1"/>
            <a:endParaRPr lang="en-GB" sz="2000" dirty="0">
              <a:latin typeface="Gill Sans MT" panose="020B0502020104020203" pitchFamily="34" charset="0"/>
            </a:endParaRPr>
          </a:p>
        </p:txBody>
      </p:sp>
      <p:pic>
        <p:nvPicPr>
          <p:cNvPr id="1026" name="Picture 2" descr="Image result for map of guyana&quot;">
            <a:extLst>
              <a:ext uri="{FF2B5EF4-FFF2-40B4-BE49-F238E27FC236}">
                <a16:creationId xmlns:a16="http://schemas.microsoft.com/office/drawing/2014/main" id="{5FB5DE90-33FB-4F9A-8A2C-D37403702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408" y="1581722"/>
            <a:ext cx="2381250" cy="369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3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380" y="361456"/>
            <a:ext cx="10123315" cy="1146748"/>
          </a:xfrm>
        </p:spPr>
        <p:txBody>
          <a:bodyPr>
            <a:noAutofit/>
          </a:bodyPr>
          <a:lstStyle/>
          <a:p>
            <a:r>
              <a:rPr lang="en-GB" sz="3200" dirty="0">
                <a:latin typeface="Gill Sans MT" panose="020B0502020104020203" pitchFamily="34" charset="0"/>
              </a:rPr>
              <a:t>2. Methodology for identifying local quality origin products </a:t>
            </a:r>
            <a:br>
              <a:rPr lang="en-GB" sz="3200" dirty="0">
                <a:latin typeface="Gill Sans MT" panose="020B0502020104020203" pitchFamily="34" charset="0"/>
              </a:rPr>
            </a:br>
            <a:endParaRPr lang="en-GB" sz="3200"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804672" y="2038662"/>
            <a:ext cx="10346328" cy="4477392"/>
          </a:xfrm>
        </p:spPr>
        <p:txBody>
          <a:bodyPr>
            <a:noAutofit/>
          </a:bodyPr>
          <a:lstStyle/>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 PRODUCT: </a:t>
            </a:r>
            <a:r>
              <a:rPr lang="en-US" sz="2000" dirty="0">
                <a:latin typeface="Gill Sans MT" panose="020B0502020104020203" pitchFamily="34" charset="0"/>
              </a:rPr>
              <a:t>With special characteristics, quality and reputation</a:t>
            </a:r>
            <a:endParaRPr lang="en-US" sz="2000" dirty="0">
              <a:solidFill>
                <a:schemeClr val="accent1">
                  <a:lumMod val="75000"/>
                </a:schemeClr>
              </a:solidFill>
              <a:latin typeface="Gill Sans MT" panose="020B0502020104020203" pitchFamily="34" charset="0"/>
            </a:endParaRPr>
          </a:p>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 TRACEABILITY SYSTEM AND CONTROL PLAN: </a:t>
            </a:r>
            <a:r>
              <a:rPr lang="en-US" sz="2000" dirty="0">
                <a:latin typeface="Gill Sans MT" panose="020B0502020104020203" pitchFamily="34" charset="0"/>
              </a:rPr>
              <a:t>Essential for the GI sustainability</a:t>
            </a:r>
          </a:p>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 MARKET SCENARIO: </a:t>
            </a:r>
            <a:r>
              <a:rPr lang="en-US" sz="2000" dirty="0">
                <a:latin typeface="Gill Sans MT" panose="020B0502020104020203" pitchFamily="34" charset="0"/>
              </a:rPr>
              <a:t>With an existing reputation on the product and the potential to increase market opportunities</a:t>
            </a:r>
          </a:p>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AN ORIGIN: </a:t>
            </a:r>
            <a:r>
              <a:rPr lang="en-US" sz="2000" dirty="0">
                <a:latin typeface="Gill Sans MT" panose="020B0502020104020203" pitchFamily="34" charset="0"/>
              </a:rPr>
              <a:t>Where the product is originated and which directly impacts on the uniqueness of the product</a:t>
            </a:r>
          </a:p>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 SUPPLY VALUE CHAIN: </a:t>
            </a:r>
            <a:r>
              <a:rPr lang="en-US" sz="2000" dirty="0">
                <a:latin typeface="Gill Sans MT" panose="020B0502020104020203" pitchFamily="34" charset="0"/>
              </a:rPr>
              <a:t>Including upstream (producers and processors), downstream (distributors, traders, exporters, etc.) and other stakeholders (public authorities, agencies,  NGOs, associations, other economic activities, etc.)</a:t>
            </a:r>
          </a:p>
          <a:p>
            <a:pPr marL="357188" indent="-266700" algn="just">
              <a:lnSpc>
                <a:spcPct val="100000"/>
              </a:lnSpc>
              <a:spcBef>
                <a:spcPts val="600"/>
              </a:spcBef>
              <a:spcAft>
                <a:spcPts val="600"/>
              </a:spcAft>
              <a:buFont typeface="Wingdings" panose="05000000000000000000" pitchFamily="2" charset="2"/>
              <a:buChar char="ü"/>
              <a:tabLst>
                <a:tab pos="360363" algn="l"/>
              </a:tabLst>
            </a:pPr>
            <a:r>
              <a:rPr lang="en-US" sz="2400" dirty="0">
                <a:latin typeface="Gill Sans MT" panose="020B0502020104020203" pitchFamily="34" charset="0"/>
              </a:rPr>
              <a:t>A MANAGEMENT BODY: </a:t>
            </a:r>
            <a:r>
              <a:rPr lang="en-US" sz="2000" u="sng" dirty="0">
                <a:latin typeface="Gill Sans MT" panose="020B0502020104020203" pitchFamily="34" charset="0"/>
              </a:rPr>
              <a:t>KEY PART of the GI system</a:t>
            </a:r>
            <a:endParaRPr lang="en-US" sz="2000" dirty="0">
              <a:latin typeface="Gill Sans MT" panose="020B0502020104020203" pitchFamily="34" charset="0"/>
            </a:endParaRPr>
          </a:p>
        </p:txBody>
      </p:sp>
      <p:sp>
        <p:nvSpPr>
          <p:cNvPr id="5" name="4 Rectángulo"/>
          <p:cNvSpPr/>
          <p:nvPr/>
        </p:nvSpPr>
        <p:spPr>
          <a:xfrm>
            <a:off x="2231188" y="1355164"/>
            <a:ext cx="8229600" cy="400110"/>
          </a:xfrm>
          <a:prstGeom prst="rect">
            <a:avLst/>
          </a:prstGeom>
        </p:spPr>
        <p:txBody>
          <a:bodyPr wrap="square">
            <a:spAutoFit/>
          </a:bodyPr>
          <a:lstStyle/>
          <a:p>
            <a:pPr algn="just"/>
            <a:r>
              <a:rPr lang="en-GB" sz="2000" dirty="0">
                <a:latin typeface="Gill Sans MT" panose="020B0502020104020203" pitchFamily="34" charset="0"/>
              </a:rPr>
              <a:t>Assessing GI eligibility of local products in Guyana: </a:t>
            </a:r>
            <a:r>
              <a:rPr lang="en-US" sz="2000" dirty="0">
                <a:latin typeface="Gill Sans MT" panose="020B0502020104020203" pitchFamily="34" charset="0"/>
              </a:rPr>
              <a:t>What to look for?</a:t>
            </a:r>
          </a:p>
        </p:txBody>
      </p:sp>
      <p:pic>
        <p:nvPicPr>
          <p:cNvPr id="4" name="Picture 3"/>
          <p:cNvPicPr>
            <a:picLocks noChangeAspect="1"/>
          </p:cNvPicPr>
          <p:nvPr/>
        </p:nvPicPr>
        <p:blipFill>
          <a:blip r:embed="rId2"/>
          <a:stretch>
            <a:fillRect/>
          </a:stretch>
        </p:blipFill>
        <p:spPr>
          <a:xfrm>
            <a:off x="10749406" y="987111"/>
            <a:ext cx="1225402" cy="1536325"/>
          </a:xfrm>
          <a:prstGeom prst="rect">
            <a:avLst/>
          </a:prstGeom>
        </p:spPr>
      </p:pic>
    </p:spTree>
    <p:extLst>
      <p:ext uri="{BB962C8B-B14F-4D97-AF65-F5344CB8AC3E}">
        <p14:creationId xmlns:p14="http://schemas.microsoft.com/office/powerpoint/2010/main" val="331823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15" y="259492"/>
            <a:ext cx="10651170" cy="1185259"/>
          </a:xfrm>
        </p:spPr>
        <p:txBody>
          <a:bodyPr>
            <a:noAutofit/>
          </a:bodyPr>
          <a:lstStyle/>
          <a:p>
            <a:r>
              <a:rPr lang="en-GB" sz="3200" dirty="0">
                <a:latin typeface="Gill Sans MT" panose="020B0502020104020203" pitchFamily="34" charset="0"/>
              </a:rPr>
              <a:t>2. Methodology for identifying local quality origin products </a:t>
            </a:r>
            <a:endParaRPr lang="en-GB" sz="3200"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1339090" y="1578752"/>
            <a:ext cx="9768881" cy="4551703"/>
          </a:xfrm>
        </p:spPr>
        <p:txBody>
          <a:bodyPr>
            <a:noAutofit/>
          </a:bodyPr>
          <a:lstStyle/>
          <a:p>
            <a:pPr marL="0" lvl="1" indent="0" algn="just">
              <a:lnSpc>
                <a:spcPct val="100000"/>
              </a:lnSpc>
              <a:spcBef>
                <a:spcPts val="0"/>
              </a:spcBef>
              <a:buNone/>
            </a:pPr>
            <a:r>
              <a:rPr lang="en-US" dirty="0">
                <a:latin typeface="Gill Sans MT" panose="020B0502020104020203" pitchFamily="34" charset="0"/>
              </a:rPr>
              <a:t>Structure of Technical Specifications:</a:t>
            </a:r>
          </a:p>
          <a:p>
            <a:pPr marL="0" lvl="1" indent="0" algn="just">
              <a:lnSpc>
                <a:spcPct val="100000"/>
              </a:lnSpc>
              <a:spcBef>
                <a:spcPts val="0"/>
              </a:spcBef>
              <a:buNone/>
            </a:pPr>
            <a:endParaRPr lang="en-US" dirty="0">
              <a:latin typeface="Gill Sans MT" panose="020B0502020104020203" pitchFamily="34" charset="0"/>
            </a:endParaRPr>
          </a:p>
          <a:p>
            <a:pPr marL="457200" lvl="1" indent="-457200" algn="just">
              <a:lnSpc>
                <a:spcPct val="100000"/>
              </a:lnSpc>
              <a:spcBef>
                <a:spcPts val="0"/>
              </a:spcBef>
              <a:buFont typeface="+mj-lt"/>
              <a:buAutoNum type="arabicPeriod"/>
            </a:pPr>
            <a:r>
              <a:rPr lang="en-US" dirty="0">
                <a:latin typeface="Gill Sans MT" panose="020B0502020104020203" pitchFamily="34" charset="0"/>
              </a:rPr>
              <a:t>The Geographical Indication for which registration is sought (i.e. name of product)</a:t>
            </a:r>
          </a:p>
          <a:p>
            <a:pPr marL="457200" lvl="1" indent="-457200" algn="just">
              <a:lnSpc>
                <a:spcPct val="100000"/>
              </a:lnSpc>
              <a:spcBef>
                <a:spcPts val="0"/>
              </a:spcBef>
              <a:buFont typeface="+mj-lt"/>
              <a:buAutoNum type="arabicPeriod"/>
            </a:pPr>
            <a:r>
              <a:rPr lang="en-US" dirty="0">
                <a:latin typeface="Gill Sans MT" panose="020B0502020104020203" pitchFamily="34" charset="0"/>
              </a:rPr>
              <a:t>Description of Product</a:t>
            </a:r>
          </a:p>
          <a:p>
            <a:pPr marL="457200" lvl="1" indent="-457200" algn="just">
              <a:lnSpc>
                <a:spcPct val="100000"/>
              </a:lnSpc>
              <a:spcBef>
                <a:spcPts val="0"/>
              </a:spcBef>
              <a:buFont typeface="+mj-lt"/>
              <a:buAutoNum type="arabicPeriod"/>
            </a:pPr>
            <a:r>
              <a:rPr lang="en-US" dirty="0">
                <a:latin typeface="Gill Sans MT" panose="020B0502020104020203" pitchFamily="34" charset="0"/>
              </a:rPr>
              <a:t>Concise Definition of the geographical area</a:t>
            </a:r>
          </a:p>
          <a:p>
            <a:pPr marL="457200" lvl="1" indent="-457200" algn="just">
              <a:lnSpc>
                <a:spcPct val="100000"/>
              </a:lnSpc>
              <a:spcBef>
                <a:spcPts val="0"/>
              </a:spcBef>
              <a:buFont typeface="+mj-lt"/>
              <a:buAutoNum type="arabicPeriod"/>
            </a:pPr>
            <a:r>
              <a:rPr lang="en-US" dirty="0">
                <a:latin typeface="Gill Sans MT" panose="020B0502020104020203" pitchFamily="34" charset="0"/>
              </a:rPr>
              <a:t>Evidence that the product originates in the defined geographical area</a:t>
            </a:r>
          </a:p>
          <a:p>
            <a:pPr marL="457200" lvl="1" indent="-457200" algn="just">
              <a:lnSpc>
                <a:spcPct val="100000"/>
              </a:lnSpc>
              <a:spcBef>
                <a:spcPts val="0"/>
              </a:spcBef>
              <a:buFont typeface="+mj-lt"/>
              <a:buAutoNum type="arabicPeriod"/>
            </a:pPr>
            <a:r>
              <a:rPr lang="en-US" dirty="0">
                <a:latin typeface="Gill Sans MT" panose="020B0502020104020203" pitchFamily="34" charset="0"/>
              </a:rPr>
              <a:t>Description of the method of obtaining product (until the final product)</a:t>
            </a:r>
          </a:p>
          <a:p>
            <a:pPr marL="457200" lvl="1" indent="-457200" algn="just">
              <a:lnSpc>
                <a:spcPct val="100000"/>
              </a:lnSpc>
              <a:spcBef>
                <a:spcPts val="0"/>
              </a:spcBef>
              <a:buFont typeface="+mj-lt"/>
              <a:buAutoNum type="arabicPeriod"/>
            </a:pPr>
            <a:r>
              <a:rPr lang="en-US" dirty="0">
                <a:latin typeface="Gill Sans MT" panose="020B0502020104020203" pitchFamily="34" charset="0"/>
              </a:rPr>
              <a:t>Link between the Product and its geographical area</a:t>
            </a:r>
          </a:p>
          <a:p>
            <a:pPr marL="457200" lvl="1" indent="-457200" algn="just">
              <a:lnSpc>
                <a:spcPct val="100000"/>
              </a:lnSpc>
              <a:spcBef>
                <a:spcPts val="0"/>
              </a:spcBef>
              <a:buFont typeface="+mj-lt"/>
              <a:buAutoNum type="arabicPeriod"/>
            </a:pPr>
            <a:r>
              <a:rPr lang="en-US" dirty="0">
                <a:latin typeface="Gill Sans MT" panose="020B0502020104020203" pitchFamily="34" charset="0"/>
              </a:rPr>
              <a:t>Control Authority </a:t>
            </a:r>
          </a:p>
          <a:p>
            <a:pPr marL="457200" lvl="1" indent="-457200" algn="just">
              <a:lnSpc>
                <a:spcPct val="100000"/>
              </a:lnSpc>
              <a:spcBef>
                <a:spcPts val="0"/>
              </a:spcBef>
              <a:buFont typeface="+mj-lt"/>
              <a:buAutoNum type="arabicPeriod"/>
            </a:pPr>
            <a:r>
              <a:rPr lang="en-US" dirty="0">
                <a:latin typeface="Gill Sans MT" panose="020B0502020104020203" pitchFamily="34" charset="0"/>
              </a:rPr>
              <a:t>Any specific labelling rule for the product in question</a:t>
            </a:r>
          </a:p>
        </p:txBody>
      </p:sp>
    </p:spTree>
    <p:extLst>
      <p:ext uri="{BB962C8B-B14F-4D97-AF65-F5344CB8AC3E}">
        <p14:creationId xmlns:p14="http://schemas.microsoft.com/office/powerpoint/2010/main" val="57014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892" y="337280"/>
            <a:ext cx="7710424" cy="986702"/>
          </a:xfrm>
        </p:spPr>
        <p:txBody>
          <a:bodyPr>
            <a:normAutofit fontScale="90000"/>
          </a:bodyPr>
          <a:lstStyle/>
          <a:p>
            <a:r>
              <a:rPr lang="en-GB" dirty="0">
                <a:latin typeface="Gill Sans MT" panose="020B0502020104020203" pitchFamily="34" charset="0"/>
              </a:rPr>
              <a:t>2. Methodology for identifying local quality origin products </a:t>
            </a:r>
            <a:endParaRPr lang="en-GB" dirty="0">
              <a:effectLst>
                <a:outerShdw blurRad="38100" dist="38100" dir="2700000" algn="tl">
                  <a:srgbClr val="000000">
                    <a:alpha val="43137"/>
                  </a:srgbClr>
                </a:outerShdw>
              </a:effectLst>
            </a:endParaRPr>
          </a:p>
        </p:txBody>
      </p:sp>
      <p:sp>
        <p:nvSpPr>
          <p:cNvPr id="14" name="13 Marcador de contenido"/>
          <p:cNvSpPr>
            <a:spLocks noGrp="1"/>
          </p:cNvSpPr>
          <p:nvPr>
            <p:ph idx="1"/>
          </p:nvPr>
        </p:nvSpPr>
        <p:spPr>
          <a:xfrm>
            <a:off x="253273" y="2024895"/>
            <a:ext cx="6380446" cy="747308"/>
          </a:xfrm>
        </p:spPr>
        <p:txBody>
          <a:bodyPr>
            <a:normAutofit/>
          </a:bodyPr>
          <a:lstStyle/>
          <a:p>
            <a:pPr marL="0" lvl="1" indent="0">
              <a:buNone/>
            </a:pPr>
            <a:r>
              <a:rPr lang="en-US" sz="1800" b="1" dirty="0"/>
              <a:t>3 PRODUCTS SELECTED FOR THE DEVELOPMENT OF TECHNICAL SPECIFICATIONS </a:t>
            </a:r>
          </a:p>
          <a:p>
            <a:pPr marL="0" indent="0">
              <a:buNone/>
            </a:pPr>
            <a:endParaRPr lang="es-ES" dirty="0"/>
          </a:p>
        </p:txBody>
      </p:sp>
      <p:sp>
        <p:nvSpPr>
          <p:cNvPr id="4" name="3 Rectángulo"/>
          <p:cNvSpPr/>
          <p:nvPr/>
        </p:nvSpPr>
        <p:spPr>
          <a:xfrm>
            <a:off x="4779548" y="1700808"/>
            <a:ext cx="2677336" cy="400110"/>
          </a:xfrm>
          <a:prstGeom prst="rect">
            <a:avLst/>
          </a:prstGeom>
        </p:spPr>
        <p:txBody>
          <a:bodyPr wrap="none">
            <a:spAutoFit/>
          </a:bodyPr>
          <a:lstStyle/>
          <a:p>
            <a:pPr algn="just"/>
            <a:r>
              <a:rPr lang="en-US" sz="2000" b="1" dirty="0">
                <a:latin typeface="Helvetica" panose="020B0604020202020204" pitchFamily="34" charset="0"/>
                <a:cs typeface="Helvetica" panose="020B0604020202020204" pitchFamily="34" charset="0"/>
              </a:rPr>
              <a:t>Where do we stand?</a:t>
            </a:r>
          </a:p>
        </p:txBody>
      </p:sp>
      <p:sp>
        <p:nvSpPr>
          <p:cNvPr id="7" name="Content Placeholder 2"/>
          <p:cNvSpPr txBox="1">
            <a:spLocks/>
          </p:cNvSpPr>
          <p:nvPr/>
        </p:nvSpPr>
        <p:spPr>
          <a:xfrm>
            <a:off x="3866172" y="5389001"/>
            <a:ext cx="8377675" cy="22161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lang="en-US" sz="2400" b="1" kern="1200" dirty="0">
                <a:solidFill>
                  <a:schemeClr val="accent1">
                    <a:lumMod val="75000"/>
                  </a:schemeClr>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Tx/>
              <a:buBlip>
                <a:blip r:embed="rId3"/>
              </a:buBlip>
              <a:defRPr lang="en-US" sz="2000" kern="120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Tx/>
              <a:buBlip>
                <a:blip r:embed="rId4"/>
              </a:buBlip>
              <a:defRPr lang="en-US" sz="1600" i="1" kern="1200">
                <a:solidFill>
                  <a:schemeClr val="tx1">
                    <a:lumMod val="65000"/>
                    <a:lumOff val="3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600"/>
              </a:spcBef>
              <a:buNone/>
              <a:tabLst>
                <a:tab pos="360363" algn="l"/>
              </a:tabLst>
            </a:pPr>
            <a:endParaRPr lang="en-US" sz="1800" b="1" dirty="0">
              <a:solidFill>
                <a:srgbClr val="FF0000"/>
              </a:solidFill>
            </a:endParaRP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018" y="2750769"/>
            <a:ext cx="2187735" cy="246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1307" y="2745041"/>
            <a:ext cx="1932412" cy="246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7290410" y="6029292"/>
            <a:ext cx="1388650" cy="584775"/>
          </a:xfrm>
          <a:prstGeom prst="rect">
            <a:avLst/>
          </a:prstGeom>
        </p:spPr>
        <p:txBody>
          <a:bodyPr wrap="none">
            <a:spAutoFit/>
          </a:bodyPr>
          <a:lstStyle/>
          <a:p>
            <a:pPr marL="357188" lvl="1" indent="-174625" algn="ctr">
              <a:buFont typeface="Wingdings" panose="05000000000000000000" pitchFamily="2" charset="2"/>
              <a:buChar char="ü"/>
              <a:tabLst>
                <a:tab pos="360363" algn="l"/>
              </a:tabLst>
            </a:pPr>
            <a:r>
              <a:rPr lang="en-US" sz="1600" b="1" dirty="0" err="1"/>
              <a:t>Hosororo</a:t>
            </a:r>
            <a:r>
              <a:rPr lang="en-US" sz="1600" b="1" dirty="0"/>
              <a:t> </a:t>
            </a:r>
          </a:p>
          <a:p>
            <a:pPr marL="182563" lvl="1" algn="ctr">
              <a:tabLst>
                <a:tab pos="360363" algn="l"/>
              </a:tabLst>
            </a:pPr>
            <a:r>
              <a:rPr lang="en-US" sz="1600" b="1" dirty="0"/>
              <a:t>Cocoa</a:t>
            </a:r>
          </a:p>
        </p:txBody>
      </p:sp>
      <p:sp>
        <p:nvSpPr>
          <p:cNvPr id="9" name="8 Rectángulo"/>
          <p:cNvSpPr/>
          <p:nvPr/>
        </p:nvSpPr>
        <p:spPr>
          <a:xfrm>
            <a:off x="9562499" y="6006481"/>
            <a:ext cx="1480790" cy="584775"/>
          </a:xfrm>
          <a:prstGeom prst="rect">
            <a:avLst/>
          </a:prstGeom>
        </p:spPr>
        <p:txBody>
          <a:bodyPr wrap="none">
            <a:spAutoFit/>
          </a:bodyPr>
          <a:lstStyle/>
          <a:p>
            <a:pPr marL="357188" lvl="1" indent="-174625" algn="ctr">
              <a:buFont typeface="Wingdings" panose="05000000000000000000" pitchFamily="2" charset="2"/>
              <a:buChar char="ü"/>
              <a:tabLst>
                <a:tab pos="360363" algn="l"/>
              </a:tabLst>
            </a:pPr>
            <a:r>
              <a:rPr lang="en-US" sz="1600" b="1" dirty="0" err="1"/>
              <a:t>Pomeroon</a:t>
            </a:r>
            <a:r>
              <a:rPr lang="en-US" sz="1600" b="1" dirty="0"/>
              <a:t> </a:t>
            </a:r>
          </a:p>
          <a:p>
            <a:pPr marL="182563" lvl="1" algn="ctr">
              <a:tabLst>
                <a:tab pos="360363" algn="l"/>
              </a:tabLst>
            </a:pPr>
            <a:r>
              <a:rPr lang="en-US" sz="1600" b="1" dirty="0"/>
              <a:t>Coffee</a:t>
            </a:r>
          </a:p>
        </p:txBody>
      </p:sp>
      <p:sp>
        <p:nvSpPr>
          <p:cNvPr id="10" name="9 Rectángulo"/>
          <p:cNvSpPr/>
          <p:nvPr/>
        </p:nvSpPr>
        <p:spPr>
          <a:xfrm>
            <a:off x="4864769" y="5503133"/>
            <a:ext cx="1538691" cy="584775"/>
          </a:xfrm>
          <a:prstGeom prst="rect">
            <a:avLst/>
          </a:prstGeom>
        </p:spPr>
        <p:txBody>
          <a:bodyPr wrap="none">
            <a:spAutoFit/>
          </a:bodyPr>
          <a:lstStyle/>
          <a:p>
            <a:pPr marL="357188" lvl="1" indent="-174625" algn="ctr">
              <a:buFont typeface="Wingdings" panose="05000000000000000000" pitchFamily="2" charset="2"/>
              <a:buChar char="ü"/>
              <a:tabLst>
                <a:tab pos="360363" algn="l"/>
              </a:tabLst>
            </a:pPr>
            <a:r>
              <a:rPr lang="en-US" sz="1600" b="1" dirty="0"/>
              <a:t>Guyana </a:t>
            </a:r>
          </a:p>
          <a:p>
            <a:pPr marL="182563" lvl="1" algn="ctr">
              <a:tabLst>
                <a:tab pos="360363" algn="l"/>
              </a:tabLst>
            </a:pPr>
            <a:r>
              <a:rPr lang="en-US" sz="1600" b="1" dirty="0"/>
              <a:t>Heart of Palm</a:t>
            </a:r>
          </a:p>
        </p:txBody>
      </p:sp>
      <p:sp>
        <p:nvSpPr>
          <p:cNvPr id="11" name="10 Rectángulo"/>
          <p:cNvSpPr/>
          <p:nvPr/>
        </p:nvSpPr>
        <p:spPr>
          <a:xfrm>
            <a:off x="717045" y="5525944"/>
            <a:ext cx="1346459" cy="584775"/>
          </a:xfrm>
          <a:prstGeom prst="rect">
            <a:avLst/>
          </a:prstGeom>
        </p:spPr>
        <p:txBody>
          <a:bodyPr wrap="none">
            <a:spAutoFit/>
          </a:bodyPr>
          <a:lstStyle/>
          <a:p>
            <a:pPr marL="357188" lvl="1" indent="-174625" algn="ctr">
              <a:buFont typeface="Wingdings" panose="05000000000000000000" pitchFamily="2" charset="2"/>
              <a:buChar char="ü"/>
              <a:tabLst>
                <a:tab pos="360363" algn="l"/>
              </a:tabLst>
            </a:pPr>
            <a:r>
              <a:rPr lang="en-US" sz="1600" b="1" dirty="0"/>
              <a:t>Guyana </a:t>
            </a:r>
          </a:p>
          <a:p>
            <a:pPr marL="182563" lvl="1" algn="ctr">
              <a:tabLst>
                <a:tab pos="360363" algn="l"/>
              </a:tabLst>
            </a:pPr>
            <a:r>
              <a:rPr lang="en-US" sz="1600" b="1" dirty="0"/>
              <a:t>Greenheart</a:t>
            </a:r>
          </a:p>
        </p:txBody>
      </p:sp>
      <p:sp>
        <p:nvSpPr>
          <p:cNvPr id="12" name="11 Rectángulo"/>
          <p:cNvSpPr/>
          <p:nvPr/>
        </p:nvSpPr>
        <p:spPr>
          <a:xfrm>
            <a:off x="2721707" y="5720373"/>
            <a:ext cx="1595758" cy="368049"/>
          </a:xfrm>
          <a:prstGeom prst="rect">
            <a:avLst/>
          </a:prstGeom>
        </p:spPr>
        <p:txBody>
          <a:bodyPr wrap="none">
            <a:spAutoFit/>
          </a:bodyPr>
          <a:lstStyle/>
          <a:p>
            <a:pPr marL="357188" lvl="1" indent="-174625" algn="just">
              <a:lnSpc>
                <a:spcPct val="120000"/>
              </a:lnSpc>
              <a:buFont typeface="Wingdings" panose="05000000000000000000" pitchFamily="2" charset="2"/>
              <a:buChar char="ü"/>
              <a:tabLst>
                <a:tab pos="360363" algn="l"/>
              </a:tabLst>
            </a:pPr>
            <a:r>
              <a:rPr lang="en-US" sz="1600" b="1" dirty="0"/>
              <a:t>Guyana Rice</a:t>
            </a:r>
          </a:p>
        </p:txBody>
      </p:sp>
      <p:sp>
        <p:nvSpPr>
          <p:cNvPr id="13" name="12 Rectángulo"/>
          <p:cNvSpPr/>
          <p:nvPr/>
        </p:nvSpPr>
        <p:spPr>
          <a:xfrm>
            <a:off x="1775520" y="5589241"/>
            <a:ext cx="8712968" cy="646331"/>
          </a:xfrm>
          <a:prstGeom prst="rect">
            <a:avLst/>
          </a:prstGeom>
        </p:spPr>
        <p:txBody>
          <a:bodyPr vert="horz" lIns="91440" tIns="45720" rIns="91440" bIns="45720" rtlCol="0">
            <a:normAutofit/>
          </a:bodyPr>
          <a:lstStyle/>
          <a:p>
            <a:pPr marL="0" lvl="1">
              <a:spcBef>
                <a:spcPct val="20000"/>
              </a:spcBef>
            </a:pPr>
            <a:endParaRPr lang="en-US" b="1" dirty="0">
              <a:solidFill>
                <a:srgbClr val="FF0000"/>
              </a:solidFill>
              <a:latin typeface="Helvetica" panose="020B0604020202020204" pitchFamily="34" charset="0"/>
              <a:cs typeface="Helvetica" panose="020B0604020202020204" pitchFamily="34" charset="0"/>
            </a:endParaRPr>
          </a:p>
        </p:txBody>
      </p:sp>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62" y="2750769"/>
            <a:ext cx="1837874" cy="245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flipH="1">
            <a:off x="17268466" y="2514828"/>
            <a:ext cx="645337" cy="286989"/>
          </a:xfrm>
          <a:prstGeom prst="rect">
            <a:avLst/>
          </a:prstGeom>
          <a:noFill/>
          <a:ln>
            <a:solidFill>
              <a:schemeClr val="accent1"/>
            </a:solidFill>
          </a:ln>
        </p:spPr>
        <p:txBody>
          <a:bodyPr wrap="square" rtlCol="0">
            <a:spAutoFit/>
          </a:bodyPr>
          <a:lstStyle/>
          <a:p>
            <a:pPr algn="ctr"/>
            <a:endParaRPr lang="es-ES" i="1" dirty="0">
              <a:solidFill>
                <a:schemeClr val="tx1">
                  <a:lumMod val="50000"/>
                  <a:lumOff val="50000"/>
                </a:schemeClr>
              </a:solidFill>
            </a:endParaRPr>
          </a:p>
        </p:txBody>
      </p:sp>
      <p:pic>
        <p:nvPicPr>
          <p:cNvPr id="3" name="Picture 2">
            <a:extLst>
              <a:ext uri="{FF2B5EF4-FFF2-40B4-BE49-F238E27FC236}">
                <a16:creationId xmlns:a16="http://schemas.microsoft.com/office/drawing/2014/main" id="{2AFD553B-8D0A-4220-BA24-E0626170CCDA}"/>
              </a:ext>
            </a:extLst>
          </p:cNvPr>
          <p:cNvPicPr>
            <a:picLocks noChangeAspect="1"/>
          </p:cNvPicPr>
          <p:nvPr/>
        </p:nvPicPr>
        <p:blipFill>
          <a:blip r:embed="rId8"/>
          <a:stretch>
            <a:fillRect/>
          </a:stretch>
        </p:blipFill>
        <p:spPr>
          <a:xfrm flipH="1">
            <a:off x="9229717" y="3473103"/>
            <a:ext cx="2426033" cy="2426033"/>
          </a:xfrm>
          <a:prstGeom prst="rect">
            <a:avLst/>
          </a:prstGeom>
        </p:spPr>
      </p:pic>
      <p:sp>
        <p:nvSpPr>
          <p:cNvPr id="6" name="AutoShape 2" descr="Image result for Hosororo Cocoa&quot;">
            <a:extLst>
              <a:ext uri="{FF2B5EF4-FFF2-40B4-BE49-F238E27FC236}">
                <a16:creationId xmlns:a16="http://schemas.microsoft.com/office/drawing/2014/main" id="{46BF119F-1B7E-491C-B932-0AB6854208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3 Rectángulo">
            <a:extLst>
              <a:ext uri="{FF2B5EF4-FFF2-40B4-BE49-F238E27FC236}">
                <a16:creationId xmlns:a16="http://schemas.microsoft.com/office/drawing/2014/main" id="{AB25C930-C065-4C38-9581-A70C64B5A8AE}"/>
              </a:ext>
            </a:extLst>
          </p:cNvPr>
          <p:cNvSpPr/>
          <p:nvPr/>
        </p:nvSpPr>
        <p:spPr>
          <a:xfrm>
            <a:off x="6804997" y="2437759"/>
            <a:ext cx="4433586" cy="523220"/>
          </a:xfrm>
          <a:prstGeom prst="rect">
            <a:avLst/>
          </a:prstGeom>
        </p:spPr>
        <p:txBody>
          <a:bodyPr wrap="none">
            <a:spAutoFit/>
          </a:bodyPr>
          <a:lstStyle/>
          <a:p>
            <a:pPr algn="just"/>
            <a:r>
              <a:rPr lang="en-US" sz="1400" dirty="0">
                <a:latin typeface="Gill Sans MT" panose="020B0502020104020203" pitchFamily="34" charset="0"/>
                <a:cs typeface="Helvetica" panose="020B0604020202020204" pitchFamily="34" charset="0"/>
              </a:rPr>
              <a:t>Requires collectivization of producers, awareness activities,</a:t>
            </a:r>
          </a:p>
          <a:p>
            <a:pPr algn="just"/>
            <a:r>
              <a:rPr lang="en-US" sz="1400" dirty="0">
                <a:latin typeface="Gill Sans MT" panose="020B0502020104020203" pitchFamily="34" charset="0"/>
                <a:cs typeface="Helvetica" panose="020B0604020202020204" pitchFamily="34" charset="0"/>
              </a:rPr>
              <a:t>development of traceability and control system </a:t>
            </a:r>
          </a:p>
        </p:txBody>
      </p:sp>
      <p:pic>
        <p:nvPicPr>
          <p:cNvPr id="1028" name="Picture 4" descr="Image result for Hosororo Cocoa">
            <a:extLst>
              <a:ext uri="{FF2B5EF4-FFF2-40B4-BE49-F238E27FC236}">
                <a16:creationId xmlns:a16="http://schemas.microsoft.com/office/drawing/2014/main" id="{6D808393-FBA9-41BF-8E29-A255AFC3A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898" y="3519873"/>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755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2765</TotalTime>
  <Words>1865</Words>
  <Application>Microsoft Office PowerPoint</Application>
  <PresentationFormat>Widescreen</PresentationFormat>
  <Paragraphs>178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Gill Sans MT</vt:lpstr>
      <vt:lpstr>Helvetica</vt:lpstr>
      <vt:lpstr>Times New Roman</vt:lpstr>
      <vt:lpstr>Wingdings</vt:lpstr>
      <vt:lpstr>Office Theme</vt:lpstr>
      <vt:lpstr>QUALITY INFRASTRUCTURE AND STANDARDS: Promoting export competitiveness through GI certification schemes</vt:lpstr>
      <vt:lpstr>Structure of Presentation:</vt:lpstr>
      <vt:lpstr>1. Overview of Geographical Indications in CARIFORUM </vt:lpstr>
      <vt:lpstr>1. Overview of Geographical Indications in CARIFORUM</vt:lpstr>
      <vt:lpstr>1. Overview of Geographical Indications in CARIFORUM</vt:lpstr>
      <vt:lpstr>1. Overview of Geographical Indications in CARIFORUM</vt:lpstr>
      <vt:lpstr>2. Methodology for identifying local quality origin products  </vt:lpstr>
      <vt:lpstr>2. Methodology for identifying local quality origin products </vt:lpstr>
      <vt:lpstr>2. Methodology for identifying local quality origin products </vt:lpstr>
      <vt:lpstr>Lessons learnt</vt:lpstr>
      <vt:lpstr>3. Promoting Export Competitiveness through GIs</vt:lpstr>
      <vt:lpstr>3. Promoting Export Competitiveness through GIs</vt:lpstr>
      <vt:lpstr>4. Integration of GIs into Market Access Strategies</vt:lpstr>
      <vt:lpstr>4. Integration of GIs into Market Access Strategies</vt:lpstr>
      <vt:lpstr>5. Capacity Building requirements for strengthening competitiveness</vt:lpstr>
      <vt:lpstr>6.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INFRASTRUCTURE AND STANDARDS: Promoting export competitiveness through GI certification schemes</dc:title>
  <dc:creator>Lidon Charles</dc:creator>
  <cp:lastModifiedBy>Lidon Charles</cp:lastModifiedBy>
  <cp:revision>9</cp:revision>
  <dcterms:created xsi:type="dcterms:W3CDTF">2020-01-30T00:59:44Z</dcterms:created>
  <dcterms:modified xsi:type="dcterms:W3CDTF">2020-02-01T20:41:43Z</dcterms:modified>
</cp:coreProperties>
</file>